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1886" r:id="rId6"/>
    <p:sldId id="1815" r:id="rId7"/>
    <p:sldId id="1865" r:id="rId8"/>
    <p:sldId id="1863" r:id="rId9"/>
    <p:sldId id="534" r:id="rId10"/>
    <p:sldId id="1875" r:id="rId11"/>
    <p:sldId id="1887" r:id="rId12"/>
    <p:sldId id="1888" r:id="rId13"/>
    <p:sldId id="1882" r:id="rId14"/>
    <p:sldId id="1876" r:id="rId15"/>
    <p:sldId id="1869" r:id="rId16"/>
    <p:sldId id="1881" r:id="rId17"/>
    <p:sldId id="262" r:id="rId18"/>
    <p:sldId id="1870" r:id="rId19"/>
    <p:sldId id="1644" r:id="rId20"/>
    <p:sldId id="18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chik, Matthew@Waterboards" initials="PM" lastIdx="1" clrIdx="0">
    <p:extLst>
      <p:ext uri="{19B8F6BF-5375-455C-9EA6-DF929625EA0E}">
        <p15:presenceInfo xmlns:p15="http://schemas.microsoft.com/office/powerpoint/2012/main" userId="S::matthew.pavelchik@waterboards.ca.gov::6a1f4b23-7f40-493a-a828-e40065a0e2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  <a:srgbClr val="9966FF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A9AC3-7537-430A-8C07-EC5750033E02}" v="10" dt="2022-04-26T17:48:39.245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waterboards.sharepoint.com/DWQ/PFAS/Documents/PFAS%20Work%20Team%20Folder/PFAS%20General%20Order/WWTP/Questionnaires/Questionnaire%20Data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waterboards.sharepoint.com/DWQ/PFAS/Documents/PFAS%20Work%20Team%20Folder/PFAS%20General%20Order/WWTP/Questionnaires/Questionnaire%20Data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waterboards.sharepoint.com/DWQ/PFAS/Documents/PFAS%20Work%20Team%20Folder/Data%20Analysis%20and%20Interpretation/Detects_Medians_all%20data_2022021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waterboards.sharepoint.com/DWQ/PFAS/Documents/PFAS%20Work%20Team%20Folder/Data%20Analysis%20and%20Interpretation/Detects_Medians_all%20data_20220216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awaterboards.sharepoint.com/DWQ/PFAS/Documents/PFAS%20Work%20Team%20Folder/PFAS%20DDW/PFAS%20Correlation%20Testing/Data%20Analysis/PFAS%20Correlation%20Study%20Analytical%20Results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4258667120711"/>
          <c:y val="9.4291897624534743E-2"/>
          <c:w val="0.56138225488616511"/>
          <c:h val="0.81768524060981096"/>
        </c:manualLayout>
      </c:layout>
      <c:pieChart>
        <c:varyColors val="1"/>
        <c:ser>
          <c:idx val="0"/>
          <c:order val="0"/>
          <c:spPr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B3-43FD-AC87-A6121A1C2A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B3-43FD-AC87-A6121A1C2A0D}"/>
              </c:ext>
            </c:extLst>
          </c:dPt>
          <c:dLbls>
            <c:dLbl>
              <c:idx val="0"/>
              <c:layout>
                <c:manualLayout>
                  <c:x val="1.6346384747971055E-2"/>
                  <c:y val="5.476460974462611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0070C0"/>
                        </a:solidFill>
                      </a:rPr>
                      <a:t>100% </a:t>
                    </a:r>
                    <a:fld id="{4C40FACE-A9E8-47DB-9B16-9A88D6162415}" type="CATEGORYNAME">
                      <a:rPr lang="en-US" smtClean="0">
                        <a:solidFill>
                          <a:srgbClr val="0070C0"/>
                        </a:solidFill>
                      </a:rPr>
                      <a:pPr algn="l">
                        <a:defRPr b="1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rgbClr val="0070C0"/>
                        </a:solidFill>
                      </a:rPr>
                      <a:t>,</a:t>
                    </a:r>
                    <a:r>
                      <a:rPr lang="en-US" baseline="0">
                        <a:solidFill>
                          <a:srgbClr val="0070C0"/>
                        </a:solidFill>
                      </a:rPr>
                      <a:t> </a:t>
                    </a:r>
                    <a:fld id="{24432055-E9DC-4BA5-8FCF-243E3C4E2CB4}" type="VALUE">
                      <a:rPr lang="en-US" baseline="0" smtClean="0">
                        <a:solidFill>
                          <a:srgbClr val="0070C0"/>
                        </a:solidFill>
                      </a:rPr>
                      <a:pPr algn="l">
                        <a:defRPr b="1">
                          <a:solidFill>
                            <a:srgbClr val="0070C0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1">
                    <a:alpha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50683657494962"/>
                      <c:h val="0.15123778270776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B3-43FD-AC87-A6121A1C2A0D}"/>
                </c:ext>
              </c:extLst>
            </c:dLbl>
            <c:dLbl>
              <c:idx val="1"/>
              <c:layout>
                <c:manualLayout>
                  <c:x val="-0.10667151232812037"/>
                  <c:y val="-9.015679797951606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1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RESIDENTIAL</a:t>
                    </a:r>
                    <a:r>
                      <a:rPr lang="en-US" baseline="0"/>
                      <a:t> AND </a:t>
                    </a:r>
                    <a:fld id="{ACB5DF4E-D239-43E8-8B0F-6BFCA99B6FE7}" type="CATEGORYNAME">
                      <a:rPr lang="en-US" smtClean="0"/>
                      <a:pPr algn="ctr">
                        <a:defRPr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97C6DD0-A135-4EE5-9759-8A0D64240A58}" type="VALUE">
                      <a:rPr lang="en-US" baseline="0"/>
                      <a:pPr algn="ctr">
                        <a:defRPr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chemeClr val="bg1">
                    <a:alpha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38999606879928"/>
                      <c:h val="0.18815693113216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B3-43FD-AC87-A6121A1C2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'ResCommVS.Industrial'!$GK$26:$GL$26</c:f>
              <c:strCache>
                <c:ptCount val="2"/>
                <c:pt idx="0">
                  <c:v>RESIDENTIAL/COMMERCIAL SOURCES ONLY</c:v>
                </c:pt>
                <c:pt idx="1">
                  <c:v>INDUSTRIAL SOURCES</c:v>
                </c:pt>
              </c:strCache>
            </c:strRef>
          </c:cat>
          <c:val>
            <c:numRef>
              <c:f>'ResCommVS.Industrial'!$GK$27:$GL$27</c:f>
              <c:numCache>
                <c:formatCode>General</c:formatCode>
                <c:ptCount val="2"/>
                <c:pt idx="0">
                  <c:v>66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B3-43FD-AC87-A6121A1C2A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242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INDUSTRIAL SOURCES W/POTENTIAL PFAS USEAGE</a:t>
            </a:r>
          </a:p>
        </c:rich>
      </c:tx>
      <c:layout>
        <c:manualLayout>
          <c:xMode val="edge"/>
          <c:yMode val="edge"/>
          <c:x val="0.19582231254894664"/>
          <c:y val="0.93393183451497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71134281101434"/>
          <c:y val="0.11852966007813844"/>
          <c:w val="0.63203753210473368"/>
          <c:h val="0.80396858283685979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CE-4CCD-A8D0-E55FAFF134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CE-4CCD-A8D0-E55FAFF134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CE-4CCD-A8D0-E55FAFF134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CE-4CCD-A8D0-E55FAFF134B9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8CE-4CCD-A8D0-E55FAFF134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8CE-4CCD-A8D0-E55FAFF134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8CE-4CCD-A8D0-E55FAFF134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8CE-4CCD-A8D0-E55FAFF134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8CE-4CCD-A8D0-E55FAFF134B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8CE-4CCD-A8D0-E55FAFF134B9}"/>
              </c:ext>
            </c:extLst>
          </c:dPt>
          <c:dPt>
            <c:idx val="10"/>
            <c:bubble3D val="0"/>
            <c:spPr>
              <a:solidFill>
                <a:srgbClr val="99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8CE-4CCD-A8D0-E55FAFF134B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8CE-4CCD-A8D0-E55FAFF134B9}"/>
              </c:ext>
            </c:extLst>
          </c:dPt>
          <c:dPt>
            <c:idx val="12"/>
            <c:bubble3D val="0"/>
            <c:spPr>
              <a:solidFill>
                <a:srgbClr val="66FF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8CE-4CCD-A8D0-E55FAFF134B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8CE-4CCD-A8D0-E55FAFF134B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8CE-4CCD-A8D0-E55FAFF134B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C8CE-4CCD-A8D0-E55FAFF134B9}"/>
              </c:ext>
            </c:extLst>
          </c:dPt>
          <c:dLbls>
            <c:dLbl>
              <c:idx val="0"/>
              <c:layout>
                <c:manualLayout>
                  <c:x val="-0.19945101985506111"/>
                  <c:y val="-0.20605025621078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E-4CCD-A8D0-E55FAFF134B9}"/>
                </c:ext>
              </c:extLst>
            </c:dLbl>
            <c:dLbl>
              <c:idx val="1"/>
              <c:layout>
                <c:manualLayout>
                  <c:x val="-5.4919146549340513E-2"/>
                  <c:y val="-9.11859390805175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E-4CCD-A8D0-E55FAFF134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8CE-4CCD-A8D0-E55FAFF134B9}"/>
                </c:ext>
              </c:extLst>
            </c:dLbl>
            <c:dLbl>
              <c:idx val="3"/>
              <c:layout>
                <c:manualLayout>
                  <c:x val="-1.9844516450558583E-2"/>
                  <c:y val="5.28333990284062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84848542863344"/>
                      <c:h val="0.1204337330852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CE-4CCD-A8D0-E55FAFF134B9}"/>
                </c:ext>
              </c:extLst>
            </c:dLbl>
            <c:dLbl>
              <c:idx val="4"/>
              <c:layout>
                <c:manualLayout>
                  <c:x val="-2.9442769597651876E-2"/>
                  <c:y val="1.4529080730057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19212330754554"/>
                      <c:h val="0.1248717386036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CE-4CCD-A8D0-E55FAFF134B9}"/>
                </c:ext>
              </c:extLst>
            </c:dLbl>
            <c:dLbl>
              <c:idx val="5"/>
              <c:layout>
                <c:manualLayout>
                  <c:x val="-8.4386759592481167E-2"/>
                  <c:y val="-2.25997984426627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CE-4CCD-A8D0-E55FAFF134B9}"/>
                </c:ext>
              </c:extLst>
            </c:dLbl>
            <c:dLbl>
              <c:idx val="6"/>
              <c:layout>
                <c:manualLayout>
                  <c:x val="-0.10860653867565503"/>
                  <c:y val="-5.98951860245259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41706492740045"/>
                      <c:h val="0.103500628696647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CE-4CCD-A8D0-E55FAFF134B9}"/>
                </c:ext>
              </c:extLst>
            </c:dLbl>
            <c:dLbl>
              <c:idx val="7"/>
              <c:layout>
                <c:manualLayout>
                  <c:x val="-8.4623586567332182E-2"/>
                  <c:y val="-3.208172952419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6016621998593"/>
                      <c:h val="0.103500628696647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8CE-4CCD-A8D0-E55FAFF134B9}"/>
                </c:ext>
              </c:extLst>
            </c:dLbl>
            <c:dLbl>
              <c:idx val="8"/>
              <c:layout>
                <c:manualLayout>
                  <c:x val="-2.2111760429056861E-2"/>
                  <c:y val="-2.3424124270810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CE-4CCD-A8D0-E55FAFF134B9}"/>
                </c:ext>
              </c:extLst>
            </c:dLbl>
            <c:dLbl>
              <c:idx val="9"/>
              <c:layout>
                <c:manualLayout>
                  <c:x val="9.7117052109132532E-2"/>
                  <c:y val="-5.301425095796381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69ED1E2-1CB1-40F7-8C09-65E91B1A45AD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 </a:t>
                    </a:r>
                    <a:fld id="{E47CF011-16E1-4757-94B1-FD94881BB05C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1493842113009"/>
                      <c:h val="0.15154596665600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8CE-4CCD-A8D0-E55FAFF134B9}"/>
                </c:ext>
              </c:extLst>
            </c:dLbl>
            <c:dLbl>
              <c:idx val="10"/>
              <c:layout>
                <c:manualLayout>
                  <c:x val="4.0930467119239165E-2"/>
                  <c:y val="6.64245937233560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61AE8C7-29EE-4039-9378-0C578C921B7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 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9341338908693"/>
                      <c:h val="0.166432217786186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C8CE-4CCD-A8D0-E55FAFF134B9}"/>
                </c:ext>
              </c:extLst>
            </c:dLbl>
            <c:dLbl>
              <c:idx val="11"/>
              <c:layout>
                <c:manualLayout>
                  <c:x val="7.1595413338557526E-2"/>
                  <c:y val="0.159656251409377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199F88A-EC16-41DE-B2EA-F53580B22AD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 </a:t>
                    </a:r>
                    <a:fld id="{0E10D7EB-F709-44A1-894F-733BA6D1893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31233472957365"/>
                      <c:h val="0.13269820952642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C8CE-4CCD-A8D0-E55FAFF134B9}"/>
                </c:ext>
              </c:extLst>
            </c:dLbl>
            <c:dLbl>
              <c:idx val="12"/>
              <c:layout>
                <c:manualLayout>
                  <c:x val="0.20061795587121783"/>
                  <c:y val="-2.56700672272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8CE-4CCD-A8D0-E55FAFF134B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C8CE-4CCD-A8D0-E55FAFF134B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C8CE-4CCD-A8D0-E55FAFF13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'ResCommVS.Industrial'!$GT$4:$GT$15</c:f>
              <c:strCache>
                <c:ptCount val="12"/>
                <c:pt idx="0">
                  <c:v>Other Industries +Food+Ag</c:v>
                </c:pt>
                <c:pt idx="1">
                  <c:v>Automatic Vehicle Washing</c:v>
                </c:pt>
                <c:pt idx="2">
                  <c:v>Fabricated Metal Products</c:v>
                </c:pt>
                <c:pt idx="3">
                  <c:v>Industrial Laundries</c:v>
                </c:pt>
                <c:pt idx="4">
                  <c:v>Electronic Manufacturing</c:v>
                </c:pt>
                <c:pt idx="5">
                  <c:v>Airports</c:v>
                </c:pt>
                <c:pt idx="6">
                  <c:v>Landfills</c:v>
                </c:pt>
                <c:pt idx="7">
                  <c:v>Military</c:v>
                </c:pt>
                <c:pt idx="8">
                  <c:v>Fire Training Centers</c:v>
                </c:pt>
                <c:pt idx="9">
                  <c:v>Pulp &amp; Paper Manufacturing</c:v>
                </c:pt>
                <c:pt idx="10">
                  <c:v>Textiles, Carpet, Leather Tanning &amp; Finishing</c:v>
                </c:pt>
                <c:pt idx="11">
                  <c:v>Oil &amp; Gas Production</c:v>
                </c:pt>
              </c:strCache>
            </c:strRef>
          </c:cat>
          <c:val>
            <c:numRef>
              <c:f>'ResCommVS.Industrial'!$GU$4:$GU$15</c:f>
              <c:numCache>
                <c:formatCode>General</c:formatCode>
                <c:ptCount val="12"/>
                <c:pt idx="0">
                  <c:v>331</c:v>
                </c:pt>
                <c:pt idx="1">
                  <c:v>111</c:v>
                </c:pt>
                <c:pt idx="2">
                  <c:v>76</c:v>
                </c:pt>
                <c:pt idx="3">
                  <c:v>52</c:v>
                </c:pt>
                <c:pt idx="4">
                  <c:v>42</c:v>
                </c:pt>
                <c:pt idx="5">
                  <c:v>39</c:v>
                </c:pt>
                <c:pt idx="6">
                  <c:v>39</c:v>
                </c:pt>
                <c:pt idx="7">
                  <c:v>19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8CE-4CCD-A8D0-E55FAFF134B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5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5000"/>
      </a:schemeClr>
    </a:solidFill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50464751890743E-2"/>
          <c:y val="8.0362761585460615E-2"/>
          <c:w val="0.68770931414497294"/>
          <c:h val="0.70225185442762383"/>
        </c:manualLayout>
      </c:layout>
      <c:lineChart>
        <c:grouping val="standard"/>
        <c:varyColors val="0"/>
        <c:ser>
          <c:idx val="5"/>
          <c:order val="0"/>
          <c:tx>
            <c:strRef>
              <c:f>'%Detects_medians data'!$AG$6:$AJ$6</c:f>
              <c:strCache>
                <c:ptCount val="1"/>
                <c:pt idx="0">
                  <c:v>Landfill Leachate (n=169)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data'!$AK$8:$AK$46</c:f>
              <c:numCache>
                <c:formatCode>0.0</c:formatCode>
                <c:ptCount val="39"/>
                <c:pt idx="0">
                  <c:v>9.9</c:v>
                </c:pt>
                <c:pt idx="1">
                  <c:v>19</c:v>
                </c:pt>
                <c:pt idx="2">
                  <c:v>48.55</c:v>
                </c:pt>
                <c:pt idx="3">
                  <c:v>12</c:v>
                </c:pt>
                <c:pt idx="4">
                  <c:v>28</c:v>
                </c:pt>
                <c:pt idx="5">
                  <c:v>38</c:v>
                </c:pt>
                <c:pt idx="6">
                  <c:v>17.5</c:v>
                </c:pt>
                <c:pt idx="7">
                  <c:v>9.9</c:v>
                </c:pt>
                <c:pt idx="8">
                  <c:v>9.9</c:v>
                </c:pt>
                <c:pt idx="9">
                  <c:v>2.7</c:v>
                </c:pt>
                <c:pt idx="10">
                  <c:v>4.9000000000000004</c:v>
                </c:pt>
                <c:pt idx="11">
                  <c:v>4.9000000000000004</c:v>
                </c:pt>
                <c:pt idx="12">
                  <c:v>4.9000000000000004</c:v>
                </c:pt>
                <c:pt idx="13">
                  <c:v>13</c:v>
                </c:pt>
                <c:pt idx="14">
                  <c:v>25</c:v>
                </c:pt>
                <c:pt idx="15">
                  <c:v>710</c:v>
                </c:pt>
                <c:pt idx="16">
                  <c:v>380</c:v>
                </c:pt>
                <c:pt idx="17">
                  <c:v>2445</c:v>
                </c:pt>
                <c:pt idx="18">
                  <c:v>880</c:v>
                </c:pt>
                <c:pt idx="19">
                  <c:v>895</c:v>
                </c:pt>
                <c:pt idx="20">
                  <c:v>29</c:v>
                </c:pt>
                <c:pt idx="21">
                  <c:v>21</c:v>
                </c:pt>
                <c:pt idx="22">
                  <c:v>38</c:v>
                </c:pt>
                <c:pt idx="23">
                  <c:v>39</c:v>
                </c:pt>
                <c:pt idx="24">
                  <c:v>29</c:v>
                </c:pt>
                <c:pt idx="25">
                  <c:v>21</c:v>
                </c:pt>
                <c:pt idx="26">
                  <c:v>4.8</c:v>
                </c:pt>
                <c:pt idx="27">
                  <c:v>4.8499999999999996</c:v>
                </c:pt>
                <c:pt idx="28">
                  <c:v>3</c:v>
                </c:pt>
                <c:pt idx="29">
                  <c:v>1.5</c:v>
                </c:pt>
                <c:pt idx="30">
                  <c:v>65</c:v>
                </c:pt>
                <c:pt idx="31">
                  <c:v>4.25</c:v>
                </c:pt>
                <c:pt idx="32">
                  <c:v>200</c:v>
                </c:pt>
                <c:pt idx="33">
                  <c:v>28</c:v>
                </c:pt>
                <c:pt idx="34">
                  <c:v>110</c:v>
                </c:pt>
                <c:pt idx="35">
                  <c:v>2</c:v>
                </c:pt>
                <c:pt idx="36">
                  <c:v>5.3000000000000007</c:v>
                </c:pt>
                <c:pt idx="37">
                  <c:v>2</c:v>
                </c:pt>
                <c:pt idx="3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23-44D3-803F-F71955F67270}"/>
            </c:ext>
          </c:extLst>
        </c:ser>
        <c:ser>
          <c:idx val="2"/>
          <c:order val="1"/>
          <c:tx>
            <c:strRef>
              <c:f>'%Detects_medians data'!$R$6:$U$6</c:f>
              <c:strCache>
                <c:ptCount val="1"/>
                <c:pt idx="0">
                  <c:v>Landfill Groundwater (n=698)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data'!$V$8:$V$46</c:f>
              <c:numCache>
                <c:formatCode>0.0</c:formatCode>
                <c:ptCount val="39"/>
                <c:pt idx="0">
                  <c:v>0.86</c:v>
                </c:pt>
                <c:pt idx="1">
                  <c:v>1.8</c:v>
                </c:pt>
                <c:pt idx="2">
                  <c:v>1.8</c:v>
                </c:pt>
                <c:pt idx="3">
                  <c:v>4.5999999999999996</c:v>
                </c:pt>
                <c:pt idx="4">
                  <c:v>18</c:v>
                </c:pt>
                <c:pt idx="5">
                  <c:v>18</c:v>
                </c:pt>
                <c:pt idx="6">
                  <c:v>9.9</c:v>
                </c:pt>
                <c:pt idx="7">
                  <c:v>0.86</c:v>
                </c:pt>
                <c:pt idx="8">
                  <c:v>0.88</c:v>
                </c:pt>
                <c:pt idx="9">
                  <c:v>0.28999999999999998</c:v>
                </c:pt>
                <c:pt idx="10">
                  <c:v>1.2</c:v>
                </c:pt>
                <c:pt idx="11">
                  <c:v>0.5</c:v>
                </c:pt>
                <c:pt idx="12">
                  <c:v>1</c:v>
                </c:pt>
                <c:pt idx="13">
                  <c:v>0.39</c:v>
                </c:pt>
                <c:pt idx="14">
                  <c:v>0.4</c:v>
                </c:pt>
                <c:pt idx="15">
                  <c:v>2</c:v>
                </c:pt>
                <c:pt idx="16">
                  <c:v>1</c:v>
                </c:pt>
                <c:pt idx="17">
                  <c:v>2.2000000000000002</c:v>
                </c:pt>
                <c:pt idx="18">
                  <c:v>2.1</c:v>
                </c:pt>
                <c:pt idx="19">
                  <c:v>4.0999999999999996</c:v>
                </c:pt>
                <c:pt idx="20">
                  <c:v>0.83</c:v>
                </c:pt>
                <c:pt idx="21">
                  <c:v>0.82499999999999996</c:v>
                </c:pt>
                <c:pt idx="22">
                  <c:v>1.7</c:v>
                </c:pt>
                <c:pt idx="23">
                  <c:v>2.7</c:v>
                </c:pt>
                <c:pt idx="24">
                  <c:v>0.82499999999999996</c:v>
                </c:pt>
                <c:pt idx="25">
                  <c:v>0.82</c:v>
                </c:pt>
                <c:pt idx="26">
                  <c:v>0.39</c:v>
                </c:pt>
                <c:pt idx="27">
                  <c:v>0.43</c:v>
                </c:pt>
                <c:pt idx="28">
                  <c:v>0.31</c:v>
                </c:pt>
                <c:pt idx="29">
                  <c:v>0.15</c:v>
                </c:pt>
                <c:pt idx="30">
                  <c:v>0.86</c:v>
                </c:pt>
                <c:pt idx="31">
                  <c:v>0.19</c:v>
                </c:pt>
                <c:pt idx="32">
                  <c:v>0.95</c:v>
                </c:pt>
                <c:pt idx="33">
                  <c:v>0.44</c:v>
                </c:pt>
                <c:pt idx="34">
                  <c:v>1.3</c:v>
                </c:pt>
                <c:pt idx="35">
                  <c:v>0.4</c:v>
                </c:pt>
                <c:pt idx="36">
                  <c:v>1.3</c:v>
                </c:pt>
                <c:pt idx="37">
                  <c:v>0.41</c:v>
                </c:pt>
                <c:pt idx="38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23-44D3-803F-F71955F67270}"/>
            </c:ext>
          </c:extLst>
        </c:ser>
        <c:ser>
          <c:idx val="3"/>
          <c:order val="2"/>
          <c:tx>
            <c:strRef>
              <c:f>'%Detects_medians data'!$W$6:$Z$6</c:f>
              <c:strCache>
                <c:ptCount val="1"/>
                <c:pt idx="0">
                  <c:v>Airport Groundwater/Surface Water (n=300)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data'!$AA$8:$AA$46</c:f>
              <c:numCache>
                <c:formatCode>0.0</c:formatCode>
                <c:ptCount val="39"/>
                <c:pt idx="0">
                  <c:v>2.0699999999999998</c:v>
                </c:pt>
                <c:pt idx="1">
                  <c:v>2.23</c:v>
                </c:pt>
                <c:pt idx="2">
                  <c:v>8.64</c:v>
                </c:pt>
                <c:pt idx="3">
                  <c:v>2.33</c:v>
                </c:pt>
                <c:pt idx="4">
                  <c:v>2.11</c:v>
                </c:pt>
                <c:pt idx="5">
                  <c:v>2.64</c:v>
                </c:pt>
                <c:pt idx="6">
                  <c:v>2.11</c:v>
                </c:pt>
                <c:pt idx="7">
                  <c:v>3.62</c:v>
                </c:pt>
                <c:pt idx="8">
                  <c:v>2.11</c:v>
                </c:pt>
                <c:pt idx="9">
                  <c:v>1.9</c:v>
                </c:pt>
                <c:pt idx="10">
                  <c:v>1.9</c:v>
                </c:pt>
                <c:pt idx="11">
                  <c:v>1.96</c:v>
                </c:pt>
                <c:pt idx="12">
                  <c:v>1.95</c:v>
                </c:pt>
                <c:pt idx="13">
                  <c:v>2</c:v>
                </c:pt>
                <c:pt idx="14">
                  <c:v>2.48</c:v>
                </c:pt>
                <c:pt idx="15">
                  <c:v>17.899999999999999</c:v>
                </c:pt>
                <c:pt idx="16">
                  <c:v>18.95</c:v>
                </c:pt>
                <c:pt idx="17">
                  <c:v>76</c:v>
                </c:pt>
                <c:pt idx="18">
                  <c:v>78.2</c:v>
                </c:pt>
                <c:pt idx="19">
                  <c:v>40</c:v>
                </c:pt>
                <c:pt idx="20">
                  <c:v>10.149999999999999</c:v>
                </c:pt>
                <c:pt idx="21">
                  <c:v>10.55</c:v>
                </c:pt>
                <c:pt idx="22">
                  <c:v>2.0699999999999998</c:v>
                </c:pt>
                <c:pt idx="23">
                  <c:v>2.0699999999999998</c:v>
                </c:pt>
                <c:pt idx="24">
                  <c:v>10.149999999999999</c:v>
                </c:pt>
                <c:pt idx="25">
                  <c:v>7.7</c:v>
                </c:pt>
                <c:pt idx="26">
                  <c:v>1.99</c:v>
                </c:pt>
                <c:pt idx="27">
                  <c:v>1.7</c:v>
                </c:pt>
                <c:pt idx="28">
                  <c:v>2</c:v>
                </c:pt>
                <c:pt idx="29">
                  <c:v>2.0699999999999998</c:v>
                </c:pt>
                <c:pt idx="30">
                  <c:v>12</c:v>
                </c:pt>
                <c:pt idx="31">
                  <c:v>2.36</c:v>
                </c:pt>
                <c:pt idx="32">
                  <c:v>37.200000000000003</c:v>
                </c:pt>
                <c:pt idx="33">
                  <c:v>7.85</c:v>
                </c:pt>
                <c:pt idx="34">
                  <c:v>17.149999999999999</c:v>
                </c:pt>
                <c:pt idx="35">
                  <c:v>1.8</c:v>
                </c:pt>
                <c:pt idx="36">
                  <c:v>2.57</c:v>
                </c:pt>
                <c:pt idx="37">
                  <c:v>1.8</c:v>
                </c:pt>
                <c:pt idx="38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23-44D3-803F-F71955F67270}"/>
            </c:ext>
          </c:extLst>
        </c:ser>
        <c:ser>
          <c:idx val="8"/>
          <c:order val="3"/>
          <c:tx>
            <c:strRef>
              <c:f>'%Detects_medians data'!$AB$6:$AF$6</c:f>
              <c:strCache>
                <c:ptCount val="1"/>
                <c:pt idx="0">
                  <c:v>POTW Groundwater (n=128)</c:v>
                </c:pt>
              </c:strCache>
            </c:strRef>
          </c:tx>
          <c:spPr>
            <a:ln w="28575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data'!$AF$8:$AF$46</c:f>
              <c:numCache>
                <c:formatCode>0.0</c:formatCode>
                <c:ptCount val="39"/>
                <c:pt idx="0">
                  <c:v>4.7</c:v>
                </c:pt>
                <c:pt idx="1">
                  <c:v>1.01</c:v>
                </c:pt>
                <c:pt idx="2">
                  <c:v>1.98</c:v>
                </c:pt>
                <c:pt idx="3">
                  <c:v>0.54</c:v>
                </c:pt>
                <c:pt idx="4">
                  <c:v>3.6500000000000004</c:v>
                </c:pt>
                <c:pt idx="5">
                  <c:v>3.6</c:v>
                </c:pt>
                <c:pt idx="6">
                  <c:v>2</c:v>
                </c:pt>
                <c:pt idx="7">
                  <c:v>3.6</c:v>
                </c:pt>
                <c:pt idx="8">
                  <c:v>6.4</c:v>
                </c:pt>
                <c:pt idx="9">
                  <c:v>0.68</c:v>
                </c:pt>
                <c:pt idx="10">
                  <c:v>1.1000000000000001</c:v>
                </c:pt>
                <c:pt idx="11">
                  <c:v>0.52</c:v>
                </c:pt>
                <c:pt idx="12">
                  <c:v>0.89</c:v>
                </c:pt>
                <c:pt idx="13">
                  <c:v>0.78</c:v>
                </c:pt>
                <c:pt idx="14">
                  <c:v>1.9</c:v>
                </c:pt>
                <c:pt idx="15">
                  <c:v>5.8</c:v>
                </c:pt>
                <c:pt idx="16">
                  <c:v>2.8</c:v>
                </c:pt>
                <c:pt idx="17">
                  <c:v>3.95</c:v>
                </c:pt>
                <c:pt idx="18">
                  <c:v>7.85</c:v>
                </c:pt>
                <c:pt idx="19">
                  <c:v>5.77</c:v>
                </c:pt>
                <c:pt idx="20">
                  <c:v>3</c:v>
                </c:pt>
                <c:pt idx="21">
                  <c:v>3</c:v>
                </c:pt>
                <c:pt idx="22">
                  <c:v>1.2</c:v>
                </c:pt>
                <c:pt idx="23">
                  <c:v>1.1000000000000001</c:v>
                </c:pt>
                <c:pt idx="24">
                  <c:v>3</c:v>
                </c:pt>
                <c:pt idx="25">
                  <c:v>3</c:v>
                </c:pt>
                <c:pt idx="26">
                  <c:v>0.94</c:v>
                </c:pt>
                <c:pt idx="28">
                  <c:v>0.87</c:v>
                </c:pt>
                <c:pt idx="29">
                  <c:v>2.4</c:v>
                </c:pt>
                <c:pt idx="30">
                  <c:v>5</c:v>
                </c:pt>
                <c:pt idx="31">
                  <c:v>1.05</c:v>
                </c:pt>
                <c:pt idx="32">
                  <c:v>3</c:v>
                </c:pt>
                <c:pt idx="33">
                  <c:v>2.0299999999999998</c:v>
                </c:pt>
                <c:pt idx="34">
                  <c:v>5</c:v>
                </c:pt>
                <c:pt idx="35">
                  <c:v>1.3</c:v>
                </c:pt>
                <c:pt idx="36">
                  <c:v>1.6</c:v>
                </c:pt>
                <c:pt idx="37">
                  <c:v>1.2</c:v>
                </c:pt>
                <c:pt idx="38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23-44D3-803F-F71955F67270}"/>
            </c:ext>
          </c:extLst>
        </c:ser>
        <c:ser>
          <c:idx val="1"/>
          <c:order val="4"/>
          <c:tx>
            <c:strRef>
              <c:f>'%Detects_medians data'!$H$6:$L$6</c:f>
              <c:strCache>
                <c:ptCount val="1"/>
                <c:pt idx="0">
                  <c:v>POTW Influent Wastewater (n=463)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data'!$L$8:$L$46</c:f>
              <c:numCache>
                <c:formatCode>0.0</c:formatCode>
                <c:ptCount val="39"/>
                <c:pt idx="0">
                  <c:v>26</c:v>
                </c:pt>
                <c:pt idx="1">
                  <c:v>5.01</c:v>
                </c:pt>
                <c:pt idx="2">
                  <c:v>6.4</c:v>
                </c:pt>
                <c:pt idx="3">
                  <c:v>5</c:v>
                </c:pt>
                <c:pt idx="4">
                  <c:v>21</c:v>
                </c:pt>
                <c:pt idx="5">
                  <c:v>21</c:v>
                </c:pt>
                <c:pt idx="6">
                  <c:v>11</c:v>
                </c:pt>
                <c:pt idx="7">
                  <c:v>20</c:v>
                </c:pt>
                <c:pt idx="8">
                  <c:v>8.8000000000000007</c:v>
                </c:pt>
                <c:pt idx="9">
                  <c:v>4.5350000000000001</c:v>
                </c:pt>
                <c:pt idx="10">
                  <c:v>4.5350000000000001</c:v>
                </c:pt>
                <c:pt idx="11">
                  <c:v>4.53</c:v>
                </c:pt>
                <c:pt idx="12">
                  <c:v>4.3</c:v>
                </c:pt>
                <c:pt idx="13">
                  <c:v>4.4749999999999996</c:v>
                </c:pt>
                <c:pt idx="14">
                  <c:v>4.4550000000000001</c:v>
                </c:pt>
                <c:pt idx="15">
                  <c:v>7.3</c:v>
                </c:pt>
                <c:pt idx="16">
                  <c:v>5</c:v>
                </c:pt>
                <c:pt idx="17">
                  <c:v>8.59</c:v>
                </c:pt>
                <c:pt idx="18">
                  <c:v>6.2</c:v>
                </c:pt>
                <c:pt idx="19">
                  <c:v>5.5</c:v>
                </c:pt>
                <c:pt idx="20">
                  <c:v>14</c:v>
                </c:pt>
                <c:pt idx="21">
                  <c:v>17.5</c:v>
                </c:pt>
                <c:pt idx="22">
                  <c:v>5</c:v>
                </c:pt>
                <c:pt idx="23">
                  <c:v>5</c:v>
                </c:pt>
                <c:pt idx="24">
                  <c:v>15</c:v>
                </c:pt>
                <c:pt idx="25">
                  <c:v>15.2</c:v>
                </c:pt>
                <c:pt idx="26">
                  <c:v>4.95</c:v>
                </c:pt>
                <c:pt idx="27">
                  <c:v>1.8149999999999999</c:v>
                </c:pt>
                <c:pt idx="28">
                  <c:v>5.3</c:v>
                </c:pt>
                <c:pt idx="29">
                  <c:v>8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5.67</c:v>
                </c:pt>
                <c:pt idx="37">
                  <c:v>5</c:v>
                </c:pt>
                <c:pt idx="38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23-44D3-803F-F71955F67270}"/>
            </c:ext>
          </c:extLst>
        </c:ser>
        <c:ser>
          <c:idx val="0"/>
          <c:order val="5"/>
          <c:tx>
            <c:strRef>
              <c:f>'%Detects_medians data'!$C$6:$G$6</c:f>
              <c:strCache>
                <c:ptCount val="1"/>
                <c:pt idx="0">
                  <c:v>POTW Effluent Wastewater (n=992)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data'!$G$8:$G$46</c:f>
              <c:numCache>
                <c:formatCode>0.0</c:formatCode>
                <c:ptCount val="39"/>
                <c:pt idx="0">
                  <c:v>4.8</c:v>
                </c:pt>
                <c:pt idx="1">
                  <c:v>2.02</c:v>
                </c:pt>
                <c:pt idx="2">
                  <c:v>2.4</c:v>
                </c:pt>
                <c:pt idx="3">
                  <c:v>1.94</c:v>
                </c:pt>
                <c:pt idx="4">
                  <c:v>4.2</c:v>
                </c:pt>
                <c:pt idx="5">
                  <c:v>8.5</c:v>
                </c:pt>
                <c:pt idx="6">
                  <c:v>2</c:v>
                </c:pt>
                <c:pt idx="7">
                  <c:v>3.7</c:v>
                </c:pt>
                <c:pt idx="8">
                  <c:v>6.4</c:v>
                </c:pt>
                <c:pt idx="9">
                  <c:v>1.3</c:v>
                </c:pt>
                <c:pt idx="10">
                  <c:v>1.3</c:v>
                </c:pt>
                <c:pt idx="11">
                  <c:v>1.9</c:v>
                </c:pt>
                <c:pt idx="12">
                  <c:v>1.3</c:v>
                </c:pt>
                <c:pt idx="13">
                  <c:v>2.0449999999999999</c:v>
                </c:pt>
                <c:pt idx="14">
                  <c:v>2</c:v>
                </c:pt>
                <c:pt idx="15">
                  <c:v>9.5</c:v>
                </c:pt>
                <c:pt idx="16">
                  <c:v>3.9</c:v>
                </c:pt>
                <c:pt idx="17">
                  <c:v>25.200000000000003</c:v>
                </c:pt>
                <c:pt idx="18">
                  <c:v>20</c:v>
                </c:pt>
                <c:pt idx="19">
                  <c:v>6.2</c:v>
                </c:pt>
                <c:pt idx="20">
                  <c:v>3.92</c:v>
                </c:pt>
                <c:pt idx="21">
                  <c:v>5</c:v>
                </c:pt>
                <c:pt idx="22">
                  <c:v>3.7</c:v>
                </c:pt>
                <c:pt idx="23">
                  <c:v>2.2000000000000002</c:v>
                </c:pt>
                <c:pt idx="24">
                  <c:v>4.0999999999999996</c:v>
                </c:pt>
                <c:pt idx="25">
                  <c:v>4.9000000000000004</c:v>
                </c:pt>
                <c:pt idx="26">
                  <c:v>2.7</c:v>
                </c:pt>
                <c:pt idx="27">
                  <c:v>0.441</c:v>
                </c:pt>
                <c:pt idx="28">
                  <c:v>2.4</c:v>
                </c:pt>
                <c:pt idx="29">
                  <c:v>2.6</c:v>
                </c:pt>
                <c:pt idx="30">
                  <c:v>4.45</c:v>
                </c:pt>
                <c:pt idx="31">
                  <c:v>1.9</c:v>
                </c:pt>
                <c:pt idx="32">
                  <c:v>3.2</c:v>
                </c:pt>
                <c:pt idx="33">
                  <c:v>2.6</c:v>
                </c:pt>
                <c:pt idx="34">
                  <c:v>5</c:v>
                </c:pt>
                <c:pt idx="35">
                  <c:v>2.4</c:v>
                </c:pt>
                <c:pt idx="36">
                  <c:v>1.98</c:v>
                </c:pt>
                <c:pt idx="37">
                  <c:v>1.7450000000000001</c:v>
                </c:pt>
                <c:pt idx="38">
                  <c:v>1.71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23-44D3-803F-F71955F6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2960"/>
        <c:axId val="610645200"/>
        <c:extLst>
          <c:ext xmlns:c15="http://schemas.microsoft.com/office/drawing/2012/chart" uri="{02D57815-91ED-43cb-92C2-25804820EDAC}">
            <c15:filteredLineSeries>
              <c15:ser>
                <c:idx val="4"/>
                <c:order val="6"/>
                <c:tx>
                  <c:strRef>
                    <c:extLst>
                      <c:ext uri="{02D57815-91ED-43cb-92C2-25804820EDAC}">
                        <c15:formulaRef>
                          <c15:sqref>'%Detects_medians data'!$M$6:$P$6</c15:sqref>
                        </c15:formulaRef>
                      </c:ext>
                    </c:extLst>
                    <c:strCache>
                      <c:ptCount val="1"/>
                      <c:pt idx="0">
                        <c:v>Public Water Supply Source Wells (EPA Method 537.1) (n=2,264)</c:v>
                      </c:pt>
                    </c:strCache>
                  </c:strRef>
                </c:tx>
                <c:spPr>
                  <a:ln w="28575" cap="rnd">
                    <a:solidFill>
                      <a:schemeClr val="tx1">
                        <a:alpha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'%Detects_medians data'!$Q$8:$Q$46</c15:sqref>
                        </c15:formulaRef>
                      </c:ext>
                    </c:extLst>
                    <c:numCache>
                      <c:formatCode>General</c:formatCode>
                      <c:ptCount val="39"/>
                      <c:pt idx="9" formatCode="0.0">
                        <c:v>2</c:v>
                      </c:pt>
                      <c:pt idx="10" formatCode="0.0">
                        <c:v>2</c:v>
                      </c:pt>
                      <c:pt idx="11" formatCode="0.0">
                        <c:v>2</c:v>
                      </c:pt>
                      <c:pt idx="12" formatCode="0.0">
                        <c:v>2</c:v>
                      </c:pt>
                      <c:pt idx="13" formatCode="0.0">
                        <c:v>2</c:v>
                      </c:pt>
                      <c:pt idx="14" formatCode="0.0">
                        <c:v>2</c:v>
                      </c:pt>
                      <c:pt idx="15" formatCode="0.0">
                        <c:v>3</c:v>
                      </c:pt>
                      <c:pt idx="16" formatCode="0.0">
                        <c:v>2</c:v>
                      </c:pt>
                      <c:pt idx="17" formatCode="0.0">
                        <c:v>2</c:v>
                      </c:pt>
                      <c:pt idx="22" formatCode="0.0">
                        <c:v>2</c:v>
                      </c:pt>
                      <c:pt idx="23" formatCode="0.0">
                        <c:v>2</c:v>
                      </c:pt>
                      <c:pt idx="30" formatCode="0.0">
                        <c:v>3.7</c:v>
                      </c:pt>
                      <c:pt idx="32" formatCode="0.0">
                        <c:v>2</c:v>
                      </c:pt>
                      <c:pt idx="34" formatCode="0.0">
                        <c:v>2</c:v>
                      </c:pt>
                      <c:pt idx="35" formatCode="0.0">
                        <c:v>2</c:v>
                      </c:pt>
                      <c:pt idx="36" formatCode="0.0">
                        <c:v>2</c:v>
                      </c:pt>
                      <c:pt idx="37" formatCode="0.0">
                        <c:v>2</c:v>
                      </c:pt>
                      <c:pt idx="38" formatCode="0.0">
                        <c:v>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F223-44D3-803F-F71955F67270}"/>
                  </c:ext>
                </c:extLst>
              </c15:ser>
            </c15:filteredLineSeries>
            <c15:filteredLine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data'!$AL$6:$AO$6</c15:sqref>
                        </c15:formulaRef>
                      </c:ext>
                    </c:extLst>
                    <c:strCache>
                      <c:ptCount val="1"/>
                      <c:pt idx="0">
                        <c:v>POTW Biosolids (n=436)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  <a:alpha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data'!$AQ$8:$AQ$46</c15:sqref>
                        </c15:formulaRef>
                      </c:ext>
                    </c:extLst>
                    <c:numCache>
                      <c:formatCode>0.0000</c:formatCode>
                      <c:ptCount val="39"/>
                      <c:pt idx="0">
                        <c:v>1.2999999999999999E-2</c:v>
                      </c:pt>
                      <c:pt idx="1">
                        <c:v>2.2000000000000001E-3</c:v>
                      </c:pt>
                      <c:pt idx="2">
                        <c:v>3.3E-3</c:v>
                      </c:pt>
                      <c:pt idx="3">
                        <c:v>1.9E-3</c:v>
                      </c:pt>
                      <c:pt idx="4">
                        <c:v>1.6E-2</c:v>
                      </c:pt>
                      <c:pt idx="5">
                        <c:v>1.35E-2</c:v>
                      </c:pt>
                      <c:pt idx="6">
                        <c:v>0.02</c:v>
                      </c:pt>
                      <c:pt idx="7">
                        <c:v>7.7999999999999996E-3</c:v>
                      </c:pt>
                      <c:pt idx="8">
                        <c:v>5.8500000000000002E-3</c:v>
                      </c:pt>
                      <c:pt idx="9">
                        <c:v>3.4499999999999999E-3</c:v>
                      </c:pt>
                      <c:pt idx="10">
                        <c:v>1.97E-3</c:v>
                      </c:pt>
                      <c:pt idx="11">
                        <c:v>3.0000000000000001E-3</c:v>
                      </c:pt>
                      <c:pt idx="12">
                        <c:v>2E-3</c:v>
                      </c:pt>
                      <c:pt idx="13">
                        <c:v>4.13E-3</c:v>
                      </c:pt>
                      <c:pt idx="14">
                        <c:v>1.89E-3</c:v>
                      </c:pt>
                      <c:pt idx="15">
                        <c:v>3.0000000000000001E-3</c:v>
                      </c:pt>
                      <c:pt idx="16">
                        <c:v>1.9E-3</c:v>
                      </c:pt>
                      <c:pt idx="17">
                        <c:v>3.7499999999999999E-3</c:v>
                      </c:pt>
                      <c:pt idx="18">
                        <c:v>3.0000000000000001E-3</c:v>
                      </c:pt>
                      <c:pt idx="19">
                        <c:v>2E-3</c:v>
                      </c:pt>
                      <c:pt idx="20">
                        <c:v>8.0000000000000002E-3</c:v>
                      </c:pt>
                      <c:pt idx="21">
                        <c:v>8.0000000000000002E-3</c:v>
                      </c:pt>
                      <c:pt idx="22">
                        <c:v>8.0000000000000002E-3</c:v>
                      </c:pt>
                      <c:pt idx="23">
                        <c:v>8.9499999999999996E-3</c:v>
                      </c:pt>
                      <c:pt idx="24">
                        <c:v>8.0000000000000002E-3</c:v>
                      </c:pt>
                      <c:pt idx="25">
                        <c:v>6.2900000000000005E-3</c:v>
                      </c:pt>
                      <c:pt idx="26">
                        <c:v>2E-3</c:v>
                      </c:pt>
                      <c:pt idx="27">
                        <c:v>3.7500000000000001E-4</c:v>
                      </c:pt>
                      <c:pt idx="28">
                        <c:v>4.0000000000000001E-3</c:v>
                      </c:pt>
                      <c:pt idx="29">
                        <c:v>0.01</c:v>
                      </c:pt>
                      <c:pt idx="30">
                        <c:v>1.04E-2</c:v>
                      </c:pt>
                      <c:pt idx="31">
                        <c:v>1.9649999999999997E-3</c:v>
                      </c:pt>
                      <c:pt idx="32">
                        <c:v>1.8700000000000001E-3</c:v>
                      </c:pt>
                      <c:pt idx="33">
                        <c:v>2E-3</c:v>
                      </c:pt>
                      <c:pt idx="34">
                        <c:v>2E-3</c:v>
                      </c:pt>
                      <c:pt idx="35">
                        <c:v>1.4399999999999999E-3</c:v>
                      </c:pt>
                      <c:pt idx="36">
                        <c:v>2.8E-3</c:v>
                      </c:pt>
                      <c:pt idx="37">
                        <c:v>2.8900000000000002E-3</c:v>
                      </c:pt>
                      <c:pt idx="38">
                        <c:v>1.99E-3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223-44D3-803F-F71955F67270}"/>
                  </c:ext>
                </c:extLst>
              </c15:ser>
            </c15:filteredLineSeries>
            <c15:filteredLine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data'!$AY$7</c15:sqref>
                        </c15:formulaRef>
                      </c:ext>
                    </c:extLst>
                    <c:strCache>
                      <c:ptCount val="1"/>
                      <c:pt idx="0">
                        <c:v>EPA Method 533 Analytes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quare"/>
                  <c:size val="15"/>
                  <c:spPr>
                    <a:solidFill>
                      <a:schemeClr val="accent2">
                        <a:lumMod val="60000"/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data'!$AY$8:$AY$46</c15:sqref>
                        </c15:formulaRef>
                      </c:ext>
                    </c:extLst>
                    <c:numCache>
                      <c:formatCode>0%</c:formatCode>
                      <c:ptCount val="39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11">
                        <c:v>0</c:v>
                      </c:pt>
                      <c:pt idx="12">
                        <c:v>2.3166800966962129E-3</c:v>
                      </c:pt>
                      <c:pt idx="13">
                        <c:v>4.7048156357042112E-2</c:v>
                      </c:pt>
                      <c:pt idx="14">
                        <c:v>0.13674197384066589</c:v>
                      </c:pt>
                      <c:pt idx="15">
                        <c:v>0.45954286816472179</c:v>
                      </c:pt>
                      <c:pt idx="16">
                        <c:v>0.26240079365079366</c:v>
                      </c:pt>
                      <c:pt idx="17">
                        <c:v>0.38160016122531237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30">
                        <c:v>0.54194792671166825</c:v>
                      </c:pt>
                      <c:pt idx="31">
                        <c:v>0</c:v>
                      </c:pt>
                      <c:pt idx="32">
                        <c:v>0.52467789890981165</c:v>
                      </c:pt>
                      <c:pt idx="33">
                        <c:v>0</c:v>
                      </c:pt>
                      <c:pt idx="34">
                        <c:v>0.42353057785707204</c:v>
                      </c:pt>
                      <c:pt idx="35">
                        <c:v>1.567398119122257E-3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223-44D3-803F-F71955F67270}"/>
                  </c:ext>
                </c:extLst>
              </c15:ser>
            </c15:filteredLineSeries>
          </c:ext>
        </c:extLst>
      </c:lineChart>
      <c:catAx>
        <c:axId val="134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1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645200"/>
        <c:crossesAt val="0.1"/>
        <c:auto val="1"/>
        <c:lblAlgn val="ctr"/>
        <c:lblOffset val="100"/>
        <c:noMultiLvlLbl val="0"/>
      </c:catAx>
      <c:valAx>
        <c:axId val="610645200"/>
        <c:scaling>
          <c:logBase val="10"/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 CONCENTRATIONS, ng/L</a:t>
                </a:r>
              </a:p>
            </c:rich>
          </c:tx>
          <c:layout>
            <c:manualLayout>
              <c:xMode val="edge"/>
              <c:yMode val="edge"/>
              <c:x val="1.2514554677526541E-2"/>
              <c:y val="0.22255150931406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2960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62522287729454"/>
          <c:y val="2.0199644269930202E-2"/>
          <c:w val="0.19742204468820734"/>
          <c:h val="0.88388113507433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50464751890743E-2"/>
          <c:y val="0.21230412201261822"/>
          <c:w val="0.88288914008855124"/>
          <c:h val="0.55565531312439165"/>
        </c:manualLayout>
      </c:layout>
      <c:lineChart>
        <c:grouping val="standard"/>
        <c:varyColors val="0"/>
        <c:ser>
          <c:idx val="3"/>
          <c:order val="0"/>
          <c:tx>
            <c:strRef>
              <c:f>'%Detects_medians data'!$W$6:$Z$6</c:f>
              <c:strCache>
                <c:ptCount val="1"/>
                <c:pt idx="0">
                  <c:v>Airport Groundwater/Surface Water (n=300)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data'!$Z$8:$Z$46</c:f>
              <c:numCache>
                <c:formatCode>0%</c:formatCode>
                <c:ptCount val="39"/>
                <c:pt idx="0">
                  <c:v>0.16129032258064516</c:v>
                </c:pt>
                <c:pt idx="1">
                  <c:v>0.29010238907849828</c:v>
                </c:pt>
                <c:pt idx="2">
                  <c:v>0.48979591836734693</c:v>
                </c:pt>
                <c:pt idx="3">
                  <c:v>0.13993174061433447</c:v>
                </c:pt>
                <c:pt idx="4">
                  <c:v>8.6956521739130432E-2</c:v>
                </c:pt>
                <c:pt idx="5">
                  <c:v>0.21739130434782608</c:v>
                </c:pt>
                <c:pt idx="6">
                  <c:v>4.3478260869565216E-2</c:v>
                </c:pt>
                <c:pt idx="7">
                  <c:v>0</c:v>
                </c:pt>
                <c:pt idx="8">
                  <c:v>0.2</c:v>
                </c:pt>
                <c:pt idx="9">
                  <c:v>1.7182130584192441E-2</c:v>
                </c:pt>
                <c:pt idx="10">
                  <c:v>1.7064846416382253E-2</c:v>
                </c:pt>
                <c:pt idx="11">
                  <c:v>2.7118644067796609E-2</c:v>
                </c:pt>
                <c:pt idx="12">
                  <c:v>6.7340067340067339E-2</c:v>
                </c:pt>
                <c:pt idx="13">
                  <c:v>0.22635135135135134</c:v>
                </c:pt>
                <c:pt idx="14">
                  <c:v>0.42953020134228187</c:v>
                </c:pt>
                <c:pt idx="15">
                  <c:v>0.68770764119601324</c:v>
                </c:pt>
                <c:pt idx="16">
                  <c:v>0.69</c:v>
                </c:pt>
                <c:pt idx="17">
                  <c:v>0.74914089347079038</c:v>
                </c:pt>
                <c:pt idx="18">
                  <c:v>0.76845637583892612</c:v>
                </c:pt>
                <c:pt idx="19">
                  <c:v>0.77224199288256223</c:v>
                </c:pt>
                <c:pt idx="20">
                  <c:v>0</c:v>
                </c:pt>
                <c:pt idx="21">
                  <c:v>0</c:v>
                </c:pt>
                <c:pt idx="22">
                  <c:v>1.6891891891891893E-2</c:v>
                </c:pt>
                <c:pt idx="23">
                  <c:v>1.098901098901099E-2</c:v>
                </c:pt>
                <c:pt idx="24">
                  <c:v>0</c:v>
                </c:pt>
                <c:pt idx="25">
                  <c:v>0</c:v>
                </c:pt>
                <c:pt idx="26">
                  <c:v>0.17747440273037543</c:v>
                </c:pt>
                <c:pt idx="27">
                  <c:v>0</c:v>
                </c:pt>
                <c:pt idx="28">
                  <c:v>2.3890784982935155E-2</c:v>
                </c:pt>
                <c:pt idx="29">
                  <c:v>0.12345679012345678</c:v>
                </c:pt>
                <c:pt idx="30">
                  <c:v>0.64</c:v>
                </c:pt>
                <c:pt idx="31">
                  <c:v>0.34693877551020408</c:v>
                </c:pt>
                <c:pt idx="32">
                  <c:v>0.70764119601328901</c:v>
                </c:pt>
                <c:pt idx="33">
                  <c:v>0.5824915824915825</c:v>
                </c:pt>
                <c:pt idx="34">
                  <c:v>0.69480519480519476</c:v>
                </c:pt>
                <c:pt idx="35">
                  <c:v>0</c:v>
                </c:pt>
                <c:pt idx="36">
                  <c:v>3.3707865168539325E-2</c:v>
                </c:pt>
                <c:pt idx="37">
                  <c:v>0</c:v>
                </c:pt>
                <c:pt idx="38">
                  <c:v>1.1235955056179775E-2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71-4619-A4A9-5E8FF99A78F5}"/>
            </c:ext>
          </c:extLst>
        </c:ser>
        <c:ser>
          <c:idx val="2"/>
          <c:order val="2"/>
          <c:tx>
            <c:strRef>
              <c:f>'%Detects_medians data'!$R$6:$U$6</c:f>
              <c:strCache>
                <c:ptCount val="1"/>
                <c:pt idx="0">
                  <c:v>Landfill Groundwater (n=698)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data'!$U$8:$U$46</c:f>
              <c:numCache>
                <c:formatCode>0%</c:formatCode>
                <c:ptCount val="39"/>
                <c:pt idx="0">
                  <c:v>0</c:v>
                </c:pt>
                <c:pt idx="1">
                  <c:v>3.6144578313253013E-3</c:v>
                </c:pt>
                <c:pt idx="2">
                  <c:v>1.1737089201877934E-2</c:v>
                </c:pt>
                <c:pt idx="3">
                  <c:v>1.2239902080783353E-3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7.0921985815602835E-3</c:v>
                </c:pt>
                <c:pt idx="10">
                  <c:v>7.1343638525564806E-3</c:v>
                </c:pt>
                <c:pt idx="11">
                  <c:v>1.1848341232227487E-2</c:v>
                </c:pt>
                <c:pt idx="12">
                  <c:v>2.2511848341232227E-2</c:v>
                </c:pt>
                <c:pt idx="13">
                  <c:v>4.3786982248520713E-2</c:v>
                </c:pt>
                <c:pt idx="14">
                  <c:v>5.2941176470588235E-2</c:v>
                </c:pt>
                <c:pt idx="15">
                  <c:v>0.17436489607390301</c:v>
                </c:pt>
                <c:pt idx="16">
                  <c:v>0.13170163170163171</c:v>
                </c:pt>
                <c:pt idx="17">
                  <c:v>0.16242424242424242</c:v>
                </c:pt>
                <c:pt idx="18">
                  <c:v>0.14744351961950058</c:v>
                </c:pt>
                <c:pt idx="19">
                  <c:v>0.17780429594272076</c:v>
                </c:pt>
                <c:pt idx="20">
                  <c:v>0</c:v>
                </c:pt>
                <c:pt idx="21">
                  <c:v>1.1363636363636364E-2</c:v>
                </c:pt>
                <c:pt idx="22">
                  <c:v>1.1947431302270013E-2</c:v>
                </c:pt>
                <c:pt idx="23">
                  <c:v>1.2062726176115801E-3</c:v>
                </c:pt>
                <c:pt idx="24">
                  <c:v>1.2195121951219513E-2</c:v>
                </c:pt>
                <c:pt idx="25">
                  <c:v>0</c:v>
                </c:pt>
                <c:pt idx="26">
                  <c:v>3.7758830694275276E-2</c:v>
                </c:pt>
                <c:pt idx="27">
                  <c:v>0</c:v>
                </c:pt>
                <c:pt idx="28">
                  <c:v>1.199040767386091E-3</c:v>
                </c:pt>
                <c:pt idx="29">
                  <c:v>0</c:v>
                </c:pt>
                <c:pt idx="30">
                  <c:v>0.1347926267281106</c:v>
                </c:pt>
                <c:pt idx="31">
                  <c:v>2.9940119760479042E-2</c:v>
                </c:pt>
                <c:pt idx="32">
                  <c:v>0.15182648401826485</c:v>
                </c:pt>
                <c:pt idx="33">
                  <c:v>0.11352657004830918</c:v>
                </c:pt>
                <c:pt idx="34">
                  <c:v>0.15777525539160045</c:v>
                </c:pt>
                <c:pt idx="35">
                  <c:v>7.246376811594203E-3</c:v>
                </c:pt>
                <c:pt idx="36">
                  <c:v>1.3986013986013986E-2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71-4619-A4A9-5E8FF99A78F5}"/>
            </c:ext>
          </c:extLst>
        </c:ser>
        <c:ser>
          <c:idx val="8"/>
          <c:order val="3"/>
          <c:tx>
            <c:strRef>
              <c:f>'%Detects_medians data'!$AB$6:$AF$6</c:f>
              <c:strCache>
                <c:ptCount val="1"/>
                <c:pt idx="0">
                  <c:v>POTW Groundwater (n=128)</c:v>
                </c:pt>
              </c:strCache>
            </c:strRef>
          </c:tx>
          <c:spPr>
            <a:ln w="28575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data'!$AE$8:$AE$46</c:f>
              <c:numCache>
                <c:formatCode>0%</c:formatCode>
                <c:ptCount val="39"/>
                <c:pt idx="0">
                  <c:v>0</c:v>
                </c:pt>
                <c:pt idx="1">
                  <c:v>8.7463556851311956E-3</c:v>
                </c:pt>
                <c:pt idx="2">
                  <c:v>5.5555555555555552E-2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3.4482758620689655E-2</c:v>
                </c:pt>
                <c:pt idx="7">
                  <c:v>0</c:v>
                </c:pt>
                <c:pt idx="8">
                  <c:v>0.38216560509554143</c:v>
                </c:pt>
                <c:pt idx="9">
                  <c:v>0</c:v>
                </c:pt>
                <c:pt idx="10">
                  <c:v>1.3761467889908258E-2</c:v>
                </c:pt>
                <c:pt idx="11">
                  <c:v>6.8807339449541288E-3</c:v>
                </c:pt>
                <c:pt idx="12">
                  <c:v>1.1467889908256881E-2</c:v>
                </c:pt>
                <c:pt idx="13">
                  <c:v>0.12385321100917432</c:v>
                </c:pt>
                <c:pt idx="14">
                  <c:v>0.30839002267573695</c:v>
                </c:pt>
                <c:pt idx="15">
                  <c:v>0.61507936507936511</c:v>
                </c:pt>
                <c:pt idx="16">
                  <c:v>0.45168539325842699</c:v>
                </c:pt>
                <c:pt idx="17">
                  <c:v>0.60458452722063039</c:v>
                </c:pt>
                <c:pt idx="18">
                  <c:v>0.64942528735632188</c:v>
                </c:pt>
                <c:pt idx="19">
                  <c:v>0.57272727272727275</c:v>
                </c:pt>
                <c:pt idx="20">
                  <c:v>3.1746031746031746E-3</c:v>
                </c:pt>
                <c:pt idx="21">
                  <c:v>0</c:v>
                </c:pt>
                <c:pt idx="22">
                  <c:v>4.7263681592039801E-2</c:v>
                </c:pt>
                <c:pt idx="23">
                  <c:v>2.2499999999999999E-2</c:v>
                </c:pt>
                <c:pt idx="24">
                  <c:v>2.8653295128939827E-3</c:v>
                </c:pt>
                <c:pt idx="25">
                  <c:v>0</c:v>
                </c:pt>
                <c:pt idx="26">
                  <c:v>5.2631578947368418E-2</c:v>
                </c:pt>
                <c:pt idx="27">
                  <c:v>0</c:v>
                </c:pt>
                <c:pt idx="28">
                  <c:v>2.9239766081871343E-3</c:v>
                </c:pt>
                <c:pt idx="29">
                  <c:v>0</c:v>
                </c:pt>
                <c:pt idx="30">
                  <c:v>0.60834990059642147</c:v>
                </c:pt>
                <c:pt idx="31">
                  <c:v>0.10495626822157435</c:v>
                </c:pt>
                <c:pt idx="32">
                  <c:v>0.47072072072072074</c:v>
                </c:pt>
                <c:pt idx="33">
                  <c:v>0.21802325581395349</c:v>
                </c:pt>
                <c:pt idx="34">
                  <c:v>0.5936794582392777</c:v>
                </c:pt>
                <c:pt idx="35">
                  <c:v>0</c:v>
                </c:pt>
                <c:pt idx="36">
                  <c:v>1.2345679012345678E-2</c:v>
                </c:pt>
                <c:pt idx="37">
                  <c:v>0</c:v>
                </c:pt>
                <c:pt idx="38">
                  <c:v>6.8807339449541288E-3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71-4619-A4A9-5E8FF99A78F5}"/>
            </c:ext>
          </c:extLst>
        </c:ser>
        <c:ser>
          <c:idx val="1"/>
          <c:order val="4"/>
          <c:tx>
            <c:strRef>
              <c:f>'%Detects_medians data'!$H$6:$L$6</c:f>
              <c:strCache>
                <c:ptCount val="1"/>
                <c:pt idx="0">
                  <c:v>POTW Influent Wastewater (n=463)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data'!$K$8:$K$46</c:f>
              <c:numCache>
                <c:formatCode>0%</c:formatCode>
                <c:ptCount val="39"/>
                <c:pt idx="0">
                  <c:v>0</c:v>
                </c:pt>
                <c:pt idx="1">
                  <c:v>4.2889390519187359E-2</c:v>
                </c:pt>
                <c:pt idx="2">
                  <c:v>7.8651685393258425E-2</c:v>
                </c:pt>
                <c:pt idx="3">
                  <c:v>2.2779043280182231E-3</c:v>
                </c:pt>
                <c:pt idx="4">
                  <c:v>3.8314176245210726E-3</c:v>
                </c:pt>
                <c:pt idx="5">
                  <c:v>2.681992337164751E-2</c:v>
                </c:pt>
                <c:pt idx="6">
                  <c:v>3.8314176245210726E-3</c:v>
                </c:pt>
                <c:pt idx="7">
                  <c:v>0</c:v>
                </c:pt>
                <c:pt idx="8">
                  <c:v>1.0471204188481676E-2</c:v>
                </c:pt>
                <c:pt idx="9">
                  <c:v>9.0191657271702363E-3</c:v>
                </c:pt>
                <c:pt idx="10">
                  <c:v>1.0146561443066516E-2</c:v>
                </c:pt>
                <c:pt idx="11">
                  <c:v>2.0316027088036117E-2</c:v>
                </c:pt>
                <c:pt idx="12">
                  <c:v>1.580135440180587E-2</c:v>
                </c:pt>
                <c:pt idx="13">
                  <c:v>0.11036789297658862</c:v>
                </c:pt>
                <c:pt idx="14">
                  <c:v>0.11185682326621924</c:v>
                </c:pt>
                <c:pt idx="15">
                  <c:v>0.33890746934225197</c:v>
                </c:pt>
                <c:pt idx="16">
                  <c:v>0.17241379310344829</c:v>
                </c:pt>
                <c:pt idx="17">
                  <c:v>0.54447439353099736</c:v>
                </c:pt>
                <c:pt idx="18">
                  <c:v>0.51666666666666672</c:v>
                </c:pt>
                <c:pt idx="19">
                  <c:v>0.31235697940503432</c:v>
                </c:pt>
                <c:pt idx="20">
                  <c:v>6.8104426787741201E-3</c:v>
                </c:pt>
                <c:pt idx="21">
                  <c:v>6.6591422121896157E-2</c:v>
                </c:pt>
                <c:pt idx="22">
                  <c:v>5.823068309070549E-2</c:v>
                </c:pt>
                <c:pt idx="23">
                  <c:v>3.9503386004514675E-2</c:v>
                </c:pt>
                <c:pt idx="24">
                  <c:v>2.2624434389140274E-3</c:v>
                </c:pt>
                <c:pt idx="25">
                  <c:v>9.0702947845804991E-3</c:v>
                </c:pt>
                <c:pt idx="26">
                  <c:v>1.3605442176870748E-2</c:v>
                </c:pt>
                <c:pt idx="27">
                  <c:v>3.0303030303030304E-2</c:v>
                </c:pt>
                <c:pt idx="28">
                  <c:v>5.19774011299435E-2</c:v>
                </c:pt>
                <c:pt idx="29">
                  <c:v>1.7475728155339806E-2</c:v>
                </c:pt>
                <c:pt idx="30">
                  <c:v>0.31731843575418994</c:v>
                </c:pt>
                <c:pt idx="31">
                  <c:v>2.394526795895097E-2</c:v>
                </c:pt>
                <c:pt idx="32">
                  <c:v>0.21076233183856502</c:v>
                </c:pt>
                <c:pt idx="33">
                  <c:v>8.8335220838052092E-2</c:v>
                </c:pt>
                <c:pt idx="34">
                  <c:v>0.25476992143658811</c:v>
                </c:pt>
                <c:pt idx="35">
                  <c:v>1.6036655211912942E-2</c:v>
                </c:pt>
                <c:pt idx="36">
                  <c:v>5.7273768613974796E-3</c:v>
                </c:pt>
                <c:pt idx="37">
                  <c:v>1.1441647597254005E-3</c:v>
                </c:pt>
                <c:pt idx="38">
                  <c:v>3.4285714285714284E-3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71-4619-A4A9-5E8FF99A78F5}"/>
            </c:ext>
          </c:extLst>
        </c:ser>
        <c:ser>
          <c:idx val="0"/>
          <c:order val="5"/>
          <c:tx>
            <c:strRef>
              <c:f>'%Detects_medians data'!$C$6:$G$6</c:f>
              <c:strCache>
                <c:ptCount val="1"/>
                <c:pt idx="0">
                  <c:v>POTW Effluent Wastewater (n=992)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data'!$F$8:$F$46</c:f>
              <c:numCache>
                <c:formatCode>0%</c:formatCode>
                <c:ptCount val="39"/>
                <c:pt idx="0">
                  <c:v>0</c:v>
                </c:pt>
                <c:pt idx="1">
                  <c:v>1.2409513960703205E-2</c:v>
                </c:pt>
                <c:pt idx="2">
                  <c:v>0.11625514403292181</c:v>
                </c:pt>
                <c:pt idx="3">
                  <c:v>0</c:v>
                </c:pt>
                <c:pt idx="4">
                  <c:v>0</c:v>
                </c:pt>
                <c:pt idx="5">
                  <c:v>8.098591549295775E-2</c:v>
                </c:pt>
                <c:pt idx="6">
                  <c:v>1.7482517482517484E-2</c:v>
                </c:pt>
                <c:pt idx="7">
                  <c:v>0</c:v>
                </c:pt>
                <c:pt idx="8">
                  <c:v>4.5130641330166268E-2</c:v>
                </c:pt>
                <c:pt idx="9">
                  <c:v>0</c:v>
                </c:pt>
                <c:pt idx="10">
                  <c:v>3.0769230769230769E-3</c:v>
                </c:pt>
                <c:pt idx="11">
                  <c:v>3.0800821355236141E-3</c:v>
                </c:pt>
                <c:pt idx="12">
                  <c:v>9.2307692307692316E-3</c:v>
                </c:pt>
                <c:pt idx="13">
                  <c:v>0.22028688524590165</c:v>
                </c:pt>
                <c:pt idx="14">
                  <c:v>0.16615384615384615</c:v>
                </c:pt>
                <c:pt idx="15">
                  <c:v>0.66198595787362091</c:v>
                </c:pt>
                <c:pt idx="16">
                  <c:v>0.3788501026694045</c:v>
                </c:pt>
                <c:pt idx="17">
                  <c:v>0.89467005076142136</c:v>
                </c:pt>
                <c:pt idx="18">
                  <c:v>0.7513007284079084</c:v>
                </c:pt>
                <c:pt idx="19">
                  <c:v>0.54931071049840929</c:v>
                </c:pt>
                <c:pt idx="20">
                  <c:v>5.1921079958463139E-3</c:v>
                </c:pt>
                <c:pt idx="21">
                  <c:v>1.142263759086189E-2</c:v>
                </c:pt>
                <c:pt idx="22">
                  <c:v>4.4329896907216497E-2</c:v>
                </c:pt>
                <c:pt idx="23">
                  <c:v>0.11740473738414006</c:v>
                </c:pt>
                <c:pt idx="24">
                  <c:v>2.0682523267838678E-3</c:v>
                </c:pt>
                <c:pt idx="25">
                  <c:v>1.0351966873706005E-3</c:v>
                </c:pt>
                <c:pt idx="26">
                  <c:v>0.12759336099585061</c:v>
                </c:pt>
                <c:pt idx="27">
                  <c:v>0</c:v>
                </c:pt>
                <c:pt idx="28">
                  <c:v>3.1152647975077881E-3</c:v>
                </c:pt>
                <c:pt idx="29">
                  <c:v>0</c:v>
                </c:pt>
                <c:pt idx="30">
                  <c:v>0.47542627883650951</c:v>
                </c:pt>
                <c:pt idx="31">
                  <c:v>2.284527518172378E-2</c:v>
                </c:pt>
                <c:pt idx="32">
                  <c:v>0.29526748971193417</c:v>
                </c:pt>
                <c:pt idx="33">
                  <c:v>5.0829875518672199E-2</c:v>
                </c:pt>
                <c:pt idx="34">
                  <c:v>0.47125256673511295</c:v>
                </c:pt>
                <c:pt idx="35">
                  <c:v>1.0351966873706005E-3</c:v>
                </c:pt>
                <c:pt idx="36">
                  <c:v>4.1450777202072537E-3</c:v>
                </c:pt>
                <c:pt idx="37">
                  <c:v>0</c:v>
                </c:pt>
                <c:pt idx="38">
                  <c:v>2.070393374741201E-3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71-4619-A4A9-5E8FF99A78F5}"/>
            </c:ext>
          </c:extLst>
        </c:ser>
        <c:ser>
          <c:idx val="4"/>
          <c:order val="6"/>
          <c:tx>
            <c:strRef>
              <c:f>'%Detects_medians data'!$M$6:$P$6</c:f>
              <c:strCache>
                <c:ptCount val="1"/>
                <c:pt idx="0">
                  <c:v>Public Water Supply Source Wells (EPA Method 537.1) (n=2,264)</c:v>
                </c:pt>
              </c:strCache>
            </c:strRef>
          </c:tx>
          <c:spPr>
            <a:ln w="4762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data'!$P$8:$P$46</c:f>
              <c:numCache>
                <c:formatCode>General</c:formatCode>
                <c:ptCount val="39"/>
                <c:pt idx="9" formatCode="0%">
                  <c:v>0</c:v>
                </c:pt>
                <c:pt idx="10" formatCode="0%">
                  <c:v>0</c:v>
                </c:pt>
                <c:pt idx="11" formatCode="0%">
                  <c:v>0</c:v>
                </c:pt>
                <c:pt idx="12" formatCode="0%">
                  <c:v>2.3166800966962129E-3</c:v>
                </c:pt>
                <c:pt idx="13" formatCode="0%">
                  <c:v>4.7048156357042112E-2</c:v>
                </c:pt>
                <c:pt idx="14" formatCode="0%">
                  <c:v>0.13674197384066589</c:v>
                </c:pt>
                <c:pt idx="15" formatCode="0%">
                  <c:v>0.45954286816472179</c:v>
                </c:pt>
                <c:pt idx="16" formatCode="0%">
                  <c:v>0.26240079365079366</c:v>
                </c:pt>
                <c:pt idx="17" formatCode="0%">
                  <c:v>0.38160016122531237</c:v>
                </c:pt>
                <c:pt idx="22" formatCode="0%">
                  <c:v>1.2094335819391251E-3</c:v>
                </c:pt>
                <c:pt idx="23" formatCode="0%">
                  <c:v>6.0471679096956257E-4</c:v>
                </c:pt>
                <c:pt idx="30" formatCode="0%">
                  <c:v>0.54194792671166825</c:v>
                </c:pt>
                <c:pt idx="32" formatCode="0%">
                  <c:v>0.52467789890981165</c:v>
                </c:pt>
                <c:pt idx="34" formatCode="0%">
                  <c:v>0.42353057785707204</c:v>
                </c:pt>
                <c:pt idx="35" formatCode="0%">
                  <c:v>1.567398119122257E-3</c:v>
                </c:pt>
                <c:pt idx="36" formatCode="0%">
                  <c:v>0</c:v>
                </c:pt>
                <c:pt idx="37" formatCode="0%">
                  <c:v>0</c:v>
                </c:pt>
                <c:pt idx="38" formatCode="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71-4619-A4A9-5E8FF99A78F5}"/>
            </c:ext>
          </c:extLst>
        </c:ser>
        <c:ser>
          <c:idx val="7"/>
          <c:order val="7"/>
          <c:tx>
            <c:strRef>
              <c:f>'%Detects_medians data'!$AY$7</c:f>
              <c:strCache>
                <c:ptCount val="1"/>
                <c:pt idx="0">
                  <c:v>EPA Method 533 Analytes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3"/>
            <c:spPr>
              <a:noFill/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'%Detects_medians data'!$AR$8:$AR$46</c:f>
              <c:strCache>
                <c:ptCount val="39"/>
                <c:pt idx="0">
                  <c:v>10:2FTS</c:v>
                </c:pt>
                <c:pt idx="1">
                  <c:v>8:2FTS</c:v>
                </c:pt>
                <c:pt idx="2">
                  <c:v>6:2FTS</c:v>
                </c:pt>
                <c:pt idx="3">
                  <c:v>4:2FTS</c:v>
                </c:pt>
                <c:pt idx="4">
                  <c:v>7:3FTCA</c:v>
                </c:pt>
                <c:pt idx="5">
                  <c:v>5:3FTCA</c:v>
                </c:pt>
                <c:pt idx="6">
                  <c:v>3:3FTCA</c:v>
                </c:pt>
                <c:pt idx="7">
                  <c:v>PFODA</c:v>
                </c:pt>
                <c:pt idx="8">
                  <c:v>PFHxDA</c:v>
                </c:pt>
                <c:pt idx="9">
                  <c:v>PRTeDA</c:v>
                </c:pt>
                <c:pt idx="10">
                  <c:v>PFTrDA</c:v>
                </c:pt>
                <c:pt idx="11">
                  <c:v>PFDoDA</c:v>
                </c:pt>
                <c:pt idx="12">
                  <c:v>PFUnDA</c:v>
                </c:pt>
                <c:pt idx="13">
                  <c:v>PFDA</c:v>
                </c:pt>
                <c:pt idx="14">
                  <c:v>PFNA</c:v>
                </c:pt>
                <c:pt idx="15">
                  <c:v>PFOA</c:v>
                </c:pt>
                <c:pt idx="16">
                  <c:v>PFHpA</c:v>
                </c:pt>
                <c:pt idx="17">
                  <c:v>PFHxA</c:v>
                </c:pt>
                <c:pt idx="18">
                  <c:v>PFPeA</c:v>
                </c:pt>
                <c:pt idx="19">
                  <c:v>PFBA</c:v>
                </c:pt>
                <c:pt idx="20">
                  <c:v>ETFOSE</c:v>
                </c:pt>
                <c:pt idx="21">
                  <c:v>MEFOSE</c:v>
                </c:pt>
                <c:pt idx="22">
                  <c:v>NETFOSAA</c:v>
                </c:pt>
                <c:pt idx="23">
                  <c:v>NMEFOSAA</c:v>
                </c:pt>
                <c:pt idx="24">
                  <c:v>ETFOSA</c:v>
                </c:pt>
                <c:pt idx="25">
                  <c:v>MEFOSA</c:v>
                </c:pt>
                <c:pt idx="26">
                  <c:v>PFOSA</c:v>
                </c:pt>
                <c:pt idx="27">
                  <c:v>PFDOS</c:v>
                </c:pt>
                <c:pt idx="28">
                  <c:v>PFDS</c:v>
                </c:pt>
                <c:pt idx="29">
                  <c:v>PFNS</c:v>
                </c:pt>
                <c:pt idx="30">
                  <c:v>PFOS</c:v>
                </c:pt>
                <c:pt idx="31">
                  <c:v>PFHpS</c:v>
                </c:pt>
                <c:pt idx="32">
                  <c:v>PFHxS</c:v>
                </c:pt>
                <c:pt idx="33">
                  <c:v>PFPeS</c:v>
                </c:pt>
                <c:pt idx="34">
                  <c:v>PFBS</c:v>
                </c:pt>
                <c:pt idx="35">
                  <c:v>ADONA</c:v>
                </c:pt>
                <c:pt idx="36">
                  <c:v>HFPO-DA</c:v>
                </c:pt>
                <c:pt idx="37">
                  <c:v>11ClPF3OUDS</c:v>
                </c:pt>
                <c:pt idx="38">
                  <c:v>9ClPF3ONS</c:v>
                </c:pt>
              </c:strCache>
            </c:strRef>
          </c:cat>
          <c:val>
            <c:numRef>
              <c:f>'%Detects_medians data'!$AY$8:$AY$46</c:f>
              <c:numCache>
                <c:formatCode>0%</c:formatCode>
                <c:ptCount val="3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11">
                  <c:v>0</c:v>
                </c:pt>
                <c:pt idx="12">
                  <c:v>2.3166800966962129E-3</c:v>
                </c:pt>
                <c:pt idx="13">
                  <c:v>4.7048156357042112E-2</c:v>
                </c:pt>
                <c:pt idx="14">
                  <c:v>0.13674197384066589</c:v>
                </c:pt>
                <c:pt idx="15">
                  <c:v>0.45954286816472179</c:v>
                </c:pt>
                <c:pt idx="16">
                  <c:v>0.26240079365079366</c:v>
                </c:pt>
                <c:pt idx="17">
                  <c:v>0.38160016122531237</c:v>
                </c:pt>
                <c:pt idx="18">
                  <c:v>0</c:v>
                </c:pt>
                <c:pt idx="19">
                  <c:v>0</c:v>
                </c:pt>
                <c:pt idx="30">
                  <c:v>0.54194792671166825</c:v>
                </c:pt>
                <c:pt idx="31">
                  <c:v>0</c:v>
                </c:pt>
                <c:pt idx="32">
                  <c:v>0.52467789890981165</c:v>
                </c:pt>
                <c:pt idx="33">
                  <c:v>0</c:v>
                </c:pt>
                <c:pt idx="34">
                  <c:v>0.42353057785707204</c:v>
                </c:pt>
                <c:pt idx="35">
                  <c:v>1.567398119122257E-3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71-4619-A4A9-5E8FF99A7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2960"/>
        <c:axId val="610645200"/>
        <c:extLst>
          <c:ext xmlns:c15="http://schemas.microsoft.com/office/drawing/2012/chart" uri="{02D57815-91ED-43cb-92C2-25804820EDAC}">
            <c15:filteredLineSeries>
              <c15:ser>
                <c:idx val="5"/>
                <c:order val="1"/>
                <c:tx>
                  <c:strRef>
                    <c:extLst>
                      <c:ext uri="{02D57815-91ED-43cb-92C2-25804820EDAC}">
                        <c15:formulaRef>
                          <c15:sqref>'%Detects_medians data'!$AG$6:$AJ$6</c15:sqref>
                        </c15:formulaRef>
                      </c:ext>
                    </c:extLst>
                    <c:strCache>
                      <c:ptCount val="1"/>
                      <c:pt idx="0">
                        <c:v>Landfill Leachate (n=169)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alpha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'%Detects_medians data'!$AJ$8:$AJ$46</c15:sqref>
                        </c15:formulaRef>
                      </c:ext>
                    </c:extLst>
                    <c:numCache>
                      <c:formatCode>0%</c:formatCode>
                      <c:ptCount val="39"/>
                      <c:pt idx="0">
                        <c:v>8.3333333333333329E-2</c:v>
                      </c:pt>
                      <c:pt idx="1">
                        <c:v>0.22043010752688172</c:v>
                      </c:pt>
                      <c:pt idx="2">
                        <c:v>0.52604166666666663</c:v>
                      </c:pt>
                      <c:pt idx="3">
                        <c:v>5.6818181818181816E-2</c:v>
                      </c:pt>
                      <c:pt idx="4">
                        <c:v>0.25</c:v>
                      </c:pt>
                      <c:pt idx="5">
                        <c:v>0.5</c:v>
                      </c:pt>
                      <c:pt idx="6">
                        <c:v>0.5</c:v>
                      </c:pt>
                      <c:pt idx="7">
                        <c:v>0</c:v>
                      </c:pt>
                      <c:pt idx="8">
                        <c:v>0.34782608695652173</c:v>
                      </c:pt>
                      <c:pt idx="9">
                        <c:v>6.3492063492063489E-2</c:v>
                      </c:pt>
                      <c:pt idx="10">
                        <c:v>0</c:v>
                      </c:pt>
                      <c:pt idx="11">
                        <c:v>0.11702127659574468</c:v>
                      </c:pt>
                      <c:pt idx="12">
                        <c:v>0.15343915343915343</c:v>
                      </c:pt>
                      <c:pt idx="13">
                        <c:v>0.544973544973545</c:v>
                      </c:pt>
                      <c:pt idx="14">
                        <c:v>0.69841269841269837</c:v>
                      </c:pt>
                      <c:pt idx="15">
                        <c:v>0.97368421052631582</c:v>
                      </c:pt>
                      <c:pt idx="16">
                        <c:v>0.953125</c:v>
                      </c:pt>
                      <c:pt idx="17">
                        <c:v>0.99444444444444446</c:v>
                      </c:pt>
                      <c:pt idx="18">
                        <c:v>0.98360655737704916</c:v>
                      </c:pt>
                      <c:pt idx="19">
                        <c:v>0.9719101123595506</c:v>
                      </c:pt>
                      <c:pt idx="20">
                        <c:v>0.14285714285714285</c:v>
                      </c:pt>
                      <c:pt idx="21">
                        <c:v>0.33333333333333331</c:v>
                      </c:pt>
                      <c:pt idx="22">
                        <c:v>0.45454545454545453</c:v>
                      </c:pt>
                      <c:pt idx="23">
                        <c:v>0.43684210526315792</c:v>
                      </c:pt>
                      <c:pt idx="24">
                        <c:v>0.33333333333333331</c:v>
                      </c:pt>
                      <c:pt idx="25">
                        <c:v>0</c:v>
                      </c:pt>
                      <c:pt idx="26">
                        <c:v>0.29608938547486036</c:v>
                      </c:pt>
                      <c:pt idx="27">
                        <c:v>0</c:v>
                      </c:pt>
                      <c:pt idx="28">
                        <c:v>2.1739130434782608E-2</c:v>
                      </c:pt>
                      <c:pt idx="29">
                        <c:v>0</c:v>
                      </c:pt>
                      <c:pt idx="30">
                        <c:v>0.80927835051546393</c:v>
                      </c:pt>
                      <c:pt idx="31">
                        <c:v>0.38709677419354838</c:v>
                      </c:pt>
                      <c:pt idx="32">
                        <c:v>0.91878172588832485</c:v>
                      </c:pt>
                      <c:pt idx="33">
                        <c:v>0.73480662983425415</c:v>
                      </c:pt>
                      <c:pt idx="34">
                        <c:v>0.890625</c:v>
                      </c:pt>
                      <c:pt idx="35">
                        <c:v>0</c:v>
                      </c:pt>
                      <c:pt idx="36">
                        <c:v>0.25</c:v>
                      </c:pt>
                      <c:pt idx="37">
                        <c:v>0</c:v>
                      </c:pt>
                      <c:pt idx="3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C071-4619-A4A9-5E8FF99A78F5}"/>
                  </c:ext>
                </c:extLst>
              </c15:ser>
            </c15:filteredLineSeries>
            <c15:filteredLine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data'!$AL$6:$AO$6</c15:sqref>
                        </c15:formulaRef>
                      </c:ext>
                    </c:extLst>
                    <c:strCache>
                      <c:ptCount val="1"/>
                      <c:pt idx="0">
                        <c:v>POTW Biosolids (n=436)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  <a:alpha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data'!$AO$8:$AO$46</c15:sqref>
                        </c15:formulaRef>
                      </c:ext>
                    </c:extLst>
                    <c:numCache>
                      <c:formatCode>0%</c:formatCode>
                      <c:ptCount val="39"/>
                      <c:pt idx="0">
                        <c:v>0</c:v>
                      </c:pt>
                      <c:pt idx="1">
                        <c:v>5.8411214953271028E-2</c:v>
                      </c:pt>
                      <c:pt idx="2">
                        <c:v>4.4289044289044288E-2</c:v>
                      </c:pt>
                      <c:pt idx="3">
                        <c:v>0</c:v>
                      </c:pt>
                      <c:pt idx="4">
                        <c:v>0.11864406779661017</c:v>
                      </c:pt>
                      <c:pt idx="5">
                        <c:v>0.46551724137931033</c:v>
                      </c:pt>
                      <c:pt idx="6">
                        <c:v>8.4745762711864406E-3</c:v>
                      </c:pt>
                      <c:pt idx="7">
                        <c:v>0</c:v>
                      </c:pt>
                      <c:pt idx="8">
                        <c:v>4.716981132075472E-2</c:v>
                      </c:pt>
                      <c:pt idx="9">
                        <c:v>0.19585253456221199</c:v>
                      </c:pt>
                      <c:pt idx="10">
                        <c:v>0.10185185185185185</c:v>
                      </c:pt>
                      <c:pt idx="11">
                        <c:v>0.38372093023255816</c:v>
                      </c:pt>
                      <c:pt idx="12">
                        <c:v>0.25806451612903225</c:v>
                      </c:pt>
                      <c:pt idx="13">
                        <c:v>0.55069124423963134</c:v>
                      </c:pt>
                      <c:pt idx="14">
                        <c:v>0.22916666666666666</c:v>
                      </c:pt>
                      <c:pt idx="15">
                        <c:v>0.41972477064220182</c:v>
                      </c:pt>
                      <c:pt idx="16">
                        <c:v>9.7447795823665889E-2</c:v>
                      </c:pt>
                      <c:pt idx="17">
                        <c:v>0.50769230769230766</c:v>
                      </c:pt>
                      <c:pt idx="18">
                        <c:v>0.18793503480278423</c:v>
                      </c:pt>
                      <c:pt idx="19">
                        <c:v>0.12009237875288684</c:v>
                      </c:pt>
                      <c:pt idx="20">
                        <c:v>7.9069767441860464E-2</c:v>
                      </c:pt>
                      <c:pt idx="21">
                        <c:v>0.22325581395348837</c:v>
                      </c:pt>
                      <c:pt idx="22">
                        <c:v>0.38515081206496521</c:v>
                      </c:pt>
                      <c:pt idx="23">
                        <c:v>0.44907407407407407</c:v>
                      </c:pt>
                      <c:pt idx="24">
                        <c:v>1.1627906976744186E-2</c:v>
                      </c:pt>
                      <c:pt idx="25">
                        <c:v>3.0303030303030304E-2</c:v>
                      </c:pt>
                      <c:pt idx="26">
                        <c:v>0.19354838709677419</c:v>
                      </c:pt>
                      <c:pt idx="27">
                        <c:v>0.12</c:v>
                      </c:pt>
                      <c:pt idx="28">
                        <c:v>0.12268518518518519</c:v>
                      </c:pt>
                      <c:pt idx="29">
                        <c:v>8.130081300813009E-3</c:v>
                      </c:pt>
                      <c:pt idx="30">
                        <c:v>0.48505747126436782</c:v>
                      </c:pt>
                      <c:pt idx="31">
                        <c:v>1.1682242990654205E-2</c:v>
                      </c:pt>
                      <c:pt idx="32">
                        <c:v>6.4965197215777259E-2</c:v>
                      </c:pt>
                      <c:pt idx="33">
                        <c:v>4.6838407494145199E-3</c:v>
                      </c:pt>
                      <c:pt idx="34">
                        <c:v>0.17757009345794392</c:v>
                      </c:pt>
                      <c:pt idx="35">
                        <c:v>4.6948356807511738E-3</c:v>
                      </c:pt>
                      <c:pt idx="36">
                        <c:v>2.3696682464454978E-3</c:v>
                      </c:pt>
                      <c:pt idx="37">
                        <c:v>2.352941176470588E-3</c:v>
                      </c:pt>
                      <c:pt idx="38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071-4619-A4A9-5E8FF99A78F5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data'!$AR$6:$AV$6</c15:sqref>
                        </c15:formulaRef>
                      </c:ext>
                    </c:extLst>
                    <c:strCache>
                      <c:ptCount val="1"/>
                      <c:pt idx="0">
                        <c:v>Airport Soil (n=1,292)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alpha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data'!$AR$8:$AR$46</c15:sqref>
                        </c15:formulaRef>
                      </c:ext>
                    </c:extLst>
                    <c:strCache>
                      <c:ptCount val="39"/>
                      <c:pt idx="0">
                        <c:v>10:2FTS</c:v>
                      </c:pt>
                      <c:pt idx="1">
                        <c:v>8:2FTS</c:v>
                      </c:pt>
                      <c:pt idx="2">
                        <c:v>6:2FTS</c:v>
                      </c:pt>
                      <c:pt idx="3">
                        <c:v>4:2FTS</c:v>
                      </c:pt>
                      <c:pt idx="4">
                        <c:v>7:3FTCA</c:v>
                      </c:pt>
                      <c:pt idx="5">
                        <c:v>5:3FTCA</c:v>
                      </c:pt>
                      <c:pt idx="6">
                        <c:v>3:3FTCA</c:v>
                      </c:pt>
                      <c:pt idx="7">
                        <c:v>PFODA</c:v>
                      </c:pt>
                      <c:pt idx="8">
                        <c:v>PFHxDA</c:v>
                      </c:pt>
                      <c:pt idx="9">
                        <c:v>PRTeDA</c:v>
                      </c:pt>
                      <c:pt idx="10">
                        <c:v>PFTrDA</c:v>
                      </c:pt>
                      <c:pt idx="11">
                        <c:v>PFDoDA</c:v>
                      </c:pt>
                      <c:pt idx="12">
                        <c:v>PFUnDA</c:v>
                      </c:pt>
                      <c:pt idx="13">
                        <c:v>PFDA</c:v>
                      </c:pt>
                      <c:pt idx="14">
                        <c:v>PFNA</c:v>
                      </c:pt>
                      <c:pt idx="15">
                        <c:v>PFOA</c:v>
                      </c:pt>
                      <c:pt idx="16">
                        <c:v>PFHpA</c:v>
                      </c:pt>
                      <c:pt idx="17">
                        <c:v>PFHxA</c:v>
                      </c:pt>
                      <c:pt idx="18">
                        <c:v>PFPeA</c:v>
                      </c:pt>
                      <c:pt idx="19">
                        <c:v>PFBA</c:v>
                      </c:pt>
                      <c:pt idx="20">
                        <c:v>ETFOSE</c:v>
                      </c:pt>
                      <c:pt idx="21">
                        <c:v>MEFOSE</c:v>
                      </c:pt>
                      <c:pt idx="22">
                        <c:v>NETFOSAA</c:v>
                      </c:pt>
                      <c:pt idx="23">
                        <c:v>NMEFOSAA</c:v>
                      </c:pt>
                      <c:pt idx="24">
                        <c:v>ETFOSA</c:v>
                      </c:pt>
                      <c:pt idx="25">
                        <c:v>MEFOSA</c:v>
                      </c:pt>
                      <c:pt idx="26">
                        <c:v>PFOSA</c:v>
                      </c:pt>
                      <c:pt idx="27">
                        <c:v>PFDOS</c:v>
                      </c:pt>
                      <c:pt idx="28">
                        <c:v>PFDS</c:v>
                      </c:pt>
                      <c:pt idx="29">
                        <c:v>PFNS</c:v>
                      </c:pt>
                      <c:pt idx="30">
                        <c:v>PFOS</c:v>
                      </c:pt>
                      <c:pt idx="31">
                        <c:v>PFHpS</c:v>
                      </c:pt>
                      <c:pt idx="32">
                        <c:v>PFHxS</c:v>
                      </c:pt>
                      <c:pt idx="33">
                        <c:v>PFPeS</c:v>
                      </c:pt>
                      <c:pt idx="34">
                        <c:v>PFBS</c:v>
                      </c:pt>
                      <c:pt idx="35">
                        <c:v>ADONA</c:v>
                      </c:pt>
                      <c:pt idx="36">
                        <c:v>HFPO-DA</c:v>
                      </c:pt>
                      <c:pt idx="37">
                        <c:v>11ClPF3OUDS</c:v>
                      </c:pt>
                      <c:pt idx="38">
                        <c:v>9ClPF3ONS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'%Detects_medians data'!$AU$8:$AU$46</c15:sqref>
                        </c15:formulaRef>
                      </c:ext>
                    </c:extLst>
                    <c:numCache>
                      <c:formatCode>0%</c:formatCode>
                      <c:ptCount val="39"/>
                      <c:pt idx="0">
                        <c:v>5.4545454545454543E-2</c:v>
                      </c:pt>
                      <c:pt idx="1">
                        <c:v>0.21296296296296297</c:v>
                      </c:pt>
                      <c:pt idx="2">
                        <c:v>0.36027713625866054</c:v>
                      </c:pt>
                      <c:pt idx="3">
                        <c:v>3.8520801232665637E-2</c:v>
                      </c:pt>
                      <c:pt idx="4">
                        <c:v>7.3170731707317069E-2</c:v>
                      </c:pt>
                      <c:pt idx="5">
                        <c:v>9.7560975609756101E-2</c:v>
                      </c:pt>
                      <c:pt idx="6">
                        <c:v>4.878048780487805E-2</c:v>
                      </c:pt>
                      <c:pt idx="7">
                        <c:v>0</c:v>
                      </c:pt>
                      <c:pt idx="8">
                        <c:v>0.12686567164179105</c:v>
                      </c:pt>
                      <c:pt idx="9">
                        <c:v>3.5521235521235518E-2</c:v>
                      </c:pt>
                      <c:pt idx="10">
                        <c:v>6.0909791827293752E-2</c:v>
                      </c:pt>
                      <c:pt idx="11">
                        <c:v>5.3970701619121049E-2</c:v>
                      </c:pt>
                      <c:pt idx="12">
                        <c:v>0.1156515034695451</c:v>
                      </c:pt>
                      <c:pt idx="13">
                        <c:v>0.15639445300462249</c:v>
                      </c:pt>
                      <c:pt idx="14">
                        <c:v>0.24653312788906009</c:v>
                      </c:pt>
                      <c:pt idx="15">
                        <c:v>0.37471087124132613</c:v>
                      </c:pt>
                      <c:pt idx="16">
                        <c:v>0.38</c:v>
                      </c:pt>
                      <c:pt idx="17">
                        <c:v>0.50327332242225864</c:v>
                      </c:pt>
                      <c:pt idx="18">
                        <c:v>0.47923076923076924</c:v>
                      </c:pt>
                      <c:pt idx="19">
                        <c:v>0.38544891640866874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4.6260601387818042E-3</c:v>
                      </c:pt>
                      <c:pt idx="23">
                        <c:v>8.710801393728223E-4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6.7848882035466462E-2</c:v>
                      </c:pt>
                      <c:pt idx="27">
                        <c:v>0</c:v>
                      </c:pt>
                      <c:pt idx="28">
                        <c:v>2.8527370855821126E-2</c:v>
                      </c:pt>
                      <c:pt idx="29">
                        <c:v>5.8035714285714288E-2</c:v>
                      </c:pt>
                      <c:pt idx="30">
                        <c:v>0.43274404304381248</c:v>
                      </c:pt>
                      <c:pt idx="31">
                        <c:v>0.15805705474171164</c:v>
                      </c:pt>
                      <c:pt idx="32">
                        <c:v>0.44657955418908529</c:v>
                      </c:pt>
                      <c:pt idx="33">
                        <c:v>0.19337442218798151</c:v>
                      </c:pt>
                      <c:pt idx="34">
                        <c:v>0.22422874341610233</c:v>
                      </c:pt>
                      <c:pt idx="35">
                        <c:v>0</c:v>
                      </c:pt>
                      <c:pt idx="36">
                        <c:v>0.10859728506787331</c:v>
                      </c:pt>
                      <c:pt idx="37">
                        <c:v>0</c:v>
                      </c:pt>
                      <c:pt idx="38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071-4619-A4A9-5E8FF99A78F5}"/>
                  </c:ext>
                </c:extLst>
              </c15:ser>
            </c15:filteredLineSeries>
          </c:ext>
        </c:extLst>
      </c:lineChart>
      <c:catAx>
        <c:axId val="134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645200"/>
        <c:crosses val="autoZero"/>
        <c:auto val="1"/>
        <c:lblAlgn val="ctr"/>
        <c:lblOffset val="100"/>
        <c:noMultiLvlLbl val="0"/>
      </c:catAx>
      <c:valAx>
        <c:axId val="61064520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Detected</a:t>
                </a:r>
              </a:p>
            </c:rich>
          </c:tx>
          <c:layout>
            <c:manualLayout>
              <c:xMode val="edge"/>
              <c:yMode val="edge"/>
              <c:x val="9.1610550466706461E-3"/>
              <c:y val="0.38779155563169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17857584410501E-2"/>
          <c:y val="1.463395523161979E-2"/>
          <c:w val="0.94164284831179002"/>
          <c:h val="0.18276062459718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5111133165542E-2"/>
          <c:y val="0.16700694250379455"/>
          <c:w val="0.85421139143608504"/>
          <c:h val="0.71501670328787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'OrganoFl conv_537_533_DoD_TOF'!$F$61</c:f>
              <c:strCache>
                <c:ptCount val="1"/>
                <c:pt idx="0">
                  <c:v>Total OF by CiC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'OrganoFl conv_537_533_DoD_TOF'!$G$54:$O$54</c:f>
              <c:strCache>
                <c:ptCount val="9"/>
                <c:pt idx="0">
                  <c:v>Well 1 - San Luis Obispo</c:v>
                </c:pt>
                <c:pt idx="1">
                  <c:v>Well 2 - San Luis Obispo</c:v>
                </c:pt>
                <c:pt idx="2">
                  <c:v>Well 3 - Fresno</c:v>
                </c:pt>
                <c:pt idx="3">
                  <c:v>Well 4 - Pacheco</c:v>
                </c:pt>
                <c:pt idx="4">
                  <c:v>Well 5 - Stockton</c:v>
                </c:pt>
                <c:pt idx="5">
                  <c:v>Well 6 - Burbank</c:v>
                </c:pt>
                <c:pt idx="6">
                  <c:v>Well 7 - Burbank</c:v>
                </c:pt>
                <c:pt idx="7">
                  <c:v>Well 8 - Corona</c:v>
                </c:pt>
                <c:pt idx="8">
                  <c:v>Well 9 - Corona</c:v>
                </c:pt>
              </c:strCache>
            </c:strRef>
          </c:cat>
          <c:val>
            <c:numRef>
              <c:f>'OrganoFl conv_537_533_DoD_TOF'!$G$61:$O$61</c:f>
              <c:numCache>
                <c:formatCode>#,##0</c:formatCode>
                <c:ptCount val="9"/>
                <c:pt idx="0">
                  <c:v>2800</c:v>
                </c:pt>
                <c:pt idx="1">
                  <c:v>2000</c:v>
                </c:pt>
                <c:pt idx="2">
                  <c:v>1000</c:v>
                </c:pt>
                <c:pt idx="3">
                  <c:v>1500</c:v>
                </c:pt>
                <c:pt idx="4">
                  <c:v>400</c:v>
                </c:pt>
                <c:pt idx="5">
                  <c:v>2500</c:v>
                </c:pt>
                <c:pt idx="6">
                  <c:v>2300</c:v>
                </c:pt>
                <c:pt idx="7">
                  <c:v>2800</c:v>
                </c:pt>
                <c:pt idx="8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4-4903-8F6D-288E6D5D4638}"/>
            </c:ext>
          </c:extLst>
        </c:ser>
        <c:ser>
          <c:idx val="2"/>
          <c:order val="1"/>
          <c:tx>
            <c:strRef>
              <c:f>'OrganoFl conv_537_533_DoD_TOF'!$F$63</c:f>
              <c:strCache>
                <c:ptCount val="1"/>
                <c:pt idx="0">
                  <c:v>∑OF by DoD QSM (ng F/L) (38 analytes)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'OrganoFl conv_537_533_DoD_TOF'!$G$54:$O$54</c:f>
              <c:strCache>
                <c:ptCount val="9"/>
                <c:pt idx="0">
                  <c:v>Well 1 - San Luis Obispo</c:v>
                </c:pt>
                <c:pt idx="1">
                  <c:v>Well 2 - San Luis Obispo</c:v>
                </c:pt>
                <c:pt idx="2">
                  <c:v>Well 3 - Fresno</c:v>
                </c:pt>
                <c:pt idx="3">
                  <c:v>Well 4 - Pacheco</c:v>
                </c:pt>
                <c:pt idx="4">
                  <c:v>Well 5 - Stockton</c:v>
                </c:pt>
                <c:pt idx="5">
                  <c:v>Well 6 - Burbank</c:v>
                </c:pt>
                <c:pt idx="6">
                  <c:v>Well 7 - Burbank</c:v>
                </c:pt>
                <c:pt idx="7">
                  <c:v>Well 8 - Corona</c:v>
                </c:pt>
                <c:pt idx="8">
                  <c:v>Well 9 - Corona</c:v>
                </c:pt>
              </c:strCache>
            </c:strRef>
          </c:cat>
          <c:val>
            <c:numRef>
              <c:f>'OrganoFl conv_537_533_DoD_TOF'!$G$63:$O$63</c:f>
              <c:numCache>
                <c:formatCode>0</c:formatCode>
                <c:ptCount val="9"/>
                <c:pt idx="0">
                  <c:v>872.71560035103198</c:v>
                </c:pt>
                <c:pt idx="1">
                  <c:v>396.65743903441086</c:v>
                </c:pt>
                <c:pt idx="2">
                  <c:v>420.55652409075668</c:v>
                </c:pt>
                <c:pt idx="3">
                  <c:v>217.46518990614916</c:v>
                </c:pt>
                <c:pt idx="4">
                  <c:v>54.742042286743526</c:v>
                </c:pt>
                <c:pt idx="5">
                  <c:v>72.256551606640258</c:v>
                </c:pt>
                <c:pt idx="6">
                  <c:v>90.203367184315752</c:v>
                </c:pt>
                <c:pt idx="7">
                  <c:v>542.11088188079646</c:v>
                </c:pt>
                <c:pt idx="8">
                  <c:v>225.0900897777839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4-4903-8F6D-288E6D5D4638}"/>
            </c:ext>
          </c:extLst>
        </c:ser>
        <c:ser>
          <c:idx val="1"/>
          <c:order val="2"/>
          <c:tx>
            <c:strRef>
              <c:f>'OrganoFl conv_537_533_DoD_TOF'!$F$62</c:f>
              <c:strCache>
                <c:ptCount val="1"/>
                <c:pt idx="0">
                  <c:v>∑OF by TOP (12 analytes)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'OrganoFl conv_537_533_DoD_TOF'!$G$54:$O$54</c:f>
              <c:strCache>
                <c:ptCount val="9"/>
                <c:pt idx="0">
                  <c:v>Well 1 - San Luis Obispo</c:v>
                </c:pt>
                <c:pt idx="1">
                  <c:v>Well 2 - San Luis Obispo</c:v>
                </c:pt>
                <c:pt idx="2">
                  <c:v>Well 3 - Fresno</c:v>
                </c:pt>
                <c:pt idx="3">
                  <c:v>Well 4 - Pacheco</c:v>
                </c:pt>
                <c:pt idx="4">
                  <c:v>Well 5 - Stockton</c:v>
                </c:pt>
                <c:pt idx="5">
                  <c:v>Well 6 - Burbank</c:v>
                </c:pt>
                <c:pt idx="6">
                  <c:v>Well 7 - Burbank</c:v>
                </c:pt>
                <c:pt idx="7">
                  <c:v>Well 8 - Corona</c:v>
                </c:pt>
                <c:pt idx="8">
                  <c:v>Well 9 - Corona</c:v>
                </c:pt>
              </c:strCache>
            </c:strRef>
          </c:cat>
          <c:val>
            <c:numRef>
              <c:f>'OrganoFl conv_537_533_DoD_TOF'!$G$62:$O$62</c:f>
              <c:numCache>
                <c:formatCode>0</c:formatCode>
                <c:ptCount val="9"/>
                <c:pt idx="0">
                  <c:v>792.29326203746939</c:v>
                </c:pt>
                <c:pt idx="1">
                  <c:v>344.80753698734139</c:v>
                </c:pt>
                <c:pt idx="2">
                  <c:v>344.80753698734139</c:v>
                </c:pt>
                <c:pt idx="3">
                  <c:v>206.23024804779507</c:v>
                </c:pt>
                <c:pt idx="4">
                  <c:v>9.9617170121102134</c:v>
                </c:pt>
                <c:pt idx="5">
                  <c:v>35.309639712482131</c:v>
                </c:pt>
                <c:pt idx="6">
                  <c:v>40.309147245846603</c:v>
                </c:pt>
                <c:pt idx="7">
                  <c:v>455.90787551119047</c:v>
                </c:pt>
                <c:pt idx="8">
                  <c:v>160.86354367657114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4-4903-8F6D-288E6D5D4638}"/>
            </c:ext>
          </c:extLst>
        </c:ser>
        <c:ser>
          <c:idx val="3"/>
          <c:order val="3"/>
          <c:tx>
            <c:strRef>
              <c:f>'OrganoFl conv_537_533_DoD_TOF'!$F$64</c:f>
              <c:strCache>
                <c:ptCount val="1"/>
                <c:pt idx="0">
                  <c:v>∑OF by 533 (ng F/L) (25 analytes)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'OrganoFl conv_537_533_DoD_TOF'!$G$54:$O$54</c:f>
              <c:strCache>
                <c:ptCount val="9"/>
                <c:pt idx="0">
                  <c:v>Well 1 - San Luis Obispo</c:v>
                </c:pt>
                <c:pt idx="1">
                  <c:v>Well 2 - San Luis Obispo</c:v>
                </c:pt>
                <c:pt idx="2">
                  <c:v>Well 3 - Fresno</c:v>
                </c:pt>
                <c:pt idx="3">
                  <c:v>Well 4 - Pacheco</c:v>
                </c:pt>
                <c:pt idx="4">
                  <c:v>Well 5 - Stockton</c:v>
                </c:pt>
                <c:pt idx="5">
                  <c:v>Well 6 - Burbank</c:v>
                </c:pt>
                <c:pt idx="6">
                  <c:v>Well 7 - Burbank</c:v>
                </c:pt>
                <c:pt idx="7">
                  <c:v>Well 8 - Corona</c:v>
                </c:pt>
                <c:pt idx="8">
                  <c:v>Well 9 - Corona</c:v>
                </c:pt>
              </c:strCache>
            </c:strRef>
          </c:cat>
          <c:val>
            <c:numRef>
              <c:f>'OrganoFl conv_537_533_DoD_TOF'!$G$64:$O$64</c:f>
              <c:numCache>
                <c:formatCode>0</c:formatCode>
                <c:ptCount val="9"/>
                <c:pt idx="0">
                  <c:v>853.18243093917079</c:v>
                </c:pt>
                <c:pt idx="1">
                  <c:v>212.95230187508818</c:v>
                </c:pt>
                <c:pt idx="2">
                  <c:v>380.68583659531754</c:v>
                </c:pt>
                <c:pt idx="3">
                  <c:v>169.51802543356069</c:v>
                </c:pt>
                <c:pt idx="4">
                  <c:v>12.559762820049938</c:v>
                </c:pt>
                <c:pt idx="5">
                  <c:v>39.864657558124669</c:v>
                </c:pt>
                <c:pt idx="6">
                  <c:v>49.551151634099092</c:v>
                </c:pt>
                <c:pt idx="7">
                  <c:v>503.72987969731827</c:v>
                </c:pt>
                <c:pt idx="8">
                  <c:v>228.47939871437109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4-4903-8F6D-288E6D5D4638}"/>
            </c:ext>
          </c:extLst>
        </c:ser>
        <c:ser>
          <c:idx val="4"/>
          <c:order val="4"/>
          <c:tx>
            <c:strRef>
              <c:f>'OrganoFl conv_537_533_DoD_TOF'!$F$65</c:f>
              <c:strCache>
                <c:ptCount val="1"/>
                <c:pt idx="0">
                  <c:v>∑OF by 537.1 (ng F/L) (18 analytes)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'OrganoFl conv_537_533_DoD_TOF'!$G$54:$O$54</c:f>
              <c:strCache>
                <c:ptCount val="9"/>
                <c:pt idx="0">
                  <c:v>Well 1 - San Luis Obispo</c:v>
                </c:pt>
                <c:pt idx="1">
                  <c:v>Well 2 - San Luis Obispo</c:v>
                </c:pt>
                <c:pt idx="2">
                  <c:v>Well 3 - Fresno</c:v>
                </c:pt>
                <c:pt idx="3">
                  <c:v>Well 4 - Pacheco</c:v>
                </c:pt>
                <c:pt idx="4">
                  <c:v>Well 5 - Stockton</c:v>
                </c:pt>
                <c:pt idx="5">
                  <c:v>Well 6 - Burbank</c:v>
                </c:pt>
                <c:pt idx="6">
                  <c:v>Well 7 - Burbank</c:v>
                </c:pt>
                <c:pt idx="7">
                  <c:v>Well 8 - Corona</c:v>
                </c:pt>
                <c:pt idx="8">
                  <c:v>Well 9 - Corona</c:v>
                </c:pt>
              </c:strCache>
            </c:strRef>
          </c:cat>
          <c:val>
            <c:numRef>
              <c:f>'OrganoFl conv_537_533_DoD_TOF'!$G$65:$O$65</c:f>
              <c:numCache>
                <c:formatCode>0</c:formatCode>
                <c:ptCount val="9"/>
                <c:pt idx="0">
                  <c:v>462.98228700719585</c:v>
                </c:pt>
                <c:pt idx="1">
                  <c:v>177.38670726797773</c:v>
                </c:pt>
                <c:pt idx="2">
                  <c:v>283.58625411555346</c:v>
                </c:pt>
                <c:pt idx="3">
                  <c:v>126.96781151127098</c:v>
                </c:pt>
                <c:pt idx="4">
                  <c:v>3.9553714571345897</c:v>
                </c:pt>
                <c:pt idx="5">
                  <c:v>13.01143980062697</c:v>
                </c:pt>
                <c:pt idx="6">
                  <c:v>17.443134273602279</c:v>
                </c:pt>
                <c:pt idx="7">
                  <c:v>412.29466728969385</c:v>
                </c:pt>
                <c:pt idx="8">
                  <c:v>133.10546012520314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24-4903-8F6D-288E6D5D4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779167"/>
        <c:axId val="107022943"/>
      </c:barChart>
      <c:catAx>
        <c:axId val="11577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22943"/>
        <c:crosses val="autoZero"/>
        <c:auto val="1"/>
        <c:lblAlgn val="ctr"/>
        <c:lblOffset val="100"/>
        <c:noMultiLvlLbl val="0"/>
      </c:catAx>
      <c:valAx>
        <c:axId val="10702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ORGANOFLUORINE (OF) (ng F/L)</a:t>
                </a:r>
              </a:p>
            </c:rich>
          </c:tx>
          <c:layout>
            <c:manualLayout>
              <c:xMode val="edge"/>
              <c:yMode val="edge"/>
              <c:x val="1.0254938432211577E-2"/>
              <c:y val="0.30952399536561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7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D4AFF-4961-49D8-B0FD-8D641758D4B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A46B520-2EBC-4C93-96E7-49584290B53F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Air Resources Control Board</a:t>
          </a:r>
          <a:endParaRPr lang="en-US"/>
        </a:p>
      </dgm:t>
    </dgm:pt>
    <dgm:pt modelId="{EC1A1E6B-C7D9-43CE-B309-6AAA7066AEF7}" type="parTrans" cxnId="{EC74CC5B-E191-4926-AC0F-06ADE55EF9AD}">
      <dgm:prSet/>
      <dgm:spPr/>
      <dgm:t>
        <a:bodyPr/>
        <a:lstStyle/>
        <a:p>
          <a:endParaRPr lang="en-US"/>
        </a:p>
      </dgm:t>
    </dgm:pt>
    <dgm:pt modelId="{3C72267F-48E7-46C1-97AF-9481FC496146}" type="sibTrans" cxnId="{EC74CC5B-E191-4926-AC0F-06ADE55EF9AD}">
      <dgm:prSet/>
      <dgm:spPr/>
      <dgm:t>
        <a:bodyPr/>
        <a:lstStyle/>
        <a:p>
          <a:endParaRPr lang="en-US"/>
        </a:p>
      </dgm:t>
    </dgm:pt>
    <dgm:pt modelId="{2B6D700D-312A-4754-AE2C-385126D60C88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Department of Public Health</a:t>
          </a:r>
          <a:endParaRPr lang="en-US"/>
        </a:p>
      </dgm:t>
    </dgm:pt>
    <dgm:pt modelId="{94783FDB-AA1D-4A7A-8BA8-AE828AACA9FA}" type="parTrans" cxnId="{FFD6DEC8-32EE-4BA5-AFBB-B9949C3BB4B9}">
      <dgm:prSet/>
      <dgm:spPr/>
      <dgm:t>
        <a:bodyPr/>
        <a:lstStyle/>
        <a:p>
          <a:endParaRPr lang="en-US"/>
        </a:p>
      </dgm:t>
    </dgm:pt>
    <dgm:pt modelId="{ADF6A063-046B-4AEF-931C-B54880BA8406}" type="sibTrans" cxnId="{FFD6DEC8-32EE-4BA5-AFBB-B9949C3BB4B9}">
      <dgm:prSet/>
      <dgm:spPr/>
      <dgm:t>
        <a:bodyPr/>
        <a:lstStyle/>
        <a:p>
          <a:endParaRPr lang="en-US"/>
        </a:p>
      </dgm:t>
    </dgm:pt>
    <dgm:pt modelId="{5A37C235-4502-453C-A1F8-2958EBD71BB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Water Boards</a:t>
          </a:r>
          <a:endParaRPr lang="en-US"/>
        </a:p>
      </dgm:t>
    </dgm:pt>
    <dgm:pt modelId="{EA8541BD-B2FC-4C47-A452-CEE8E67487E1}" type="parTrans" cxnId="{186B7793-ABE1-49B8-BFE7-DAD0CECEC2D0}">
      <dgm:prSet/>
      <dgm:spPr/>
      <dgm:t>
        <a:bodyPr/>
        <a:lstStyle/>
        <a:p>
          <a:endParaRPr lang="en-US"/>
        </a:p>
      </dgm:t>
    </dgm:pt>
    <dgm:pt modelId="{E4B012C8-D272-4515-801D-DE9EADE390DD}" type="sibTrans" cxnId="{186B7793-ABE1-49B8-BFE7-DAD0CECEC2D0}">
      <dgm:prSet/>
      <dgm:spPr/>
      <dgm:t>
        <a:bodyPr/>
        <a:lstStyle/>
        <a:p>
          <a:endParaRPr lang="en-US"/>
        </a:p>
      </dgm:t>
    </dgm:pt>
    <dgm:pt modelId="{4CBB7FB2-0F1C-4A71-AC1C-A8019D564517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CalRecycle</a:t>
          </a:r>
          <a:endParaRPr lang="en-US"/>
        </a:p>
      </dgm:t>
    </dgm:pt>
    <dgm:pt modelId="{05C1EA31-32D9-4E62-8A02-343CE09AF959}" type="parTrans" cxnId="{DB143879-F56B-412B-97AE-4C11A412DD83}">
      <dgm:prSet/>
      <dgm:spPr/>
      <dgm:t>
        <a:bodyPr/>
        <a:lstStyle/>
        <a:p>
          <a:endParaRPr lang="en-US"/>
        </a:p>
      </dgm:t>
    </dgm:pt>
    <dgm:pt modelId="{34A966F5-EAA4-4841-BAD0-E44647430140}" type="sibTrans" cxnId="{DB143879-F56B-412B-97AE-4C11A412DD83}">
      <dgm:prSet/>
      <dgm:spPr/>
      <dgm:t>
        <a:bodyPr/>
        <a:lstStyle/>
        <a:p>
          <a:endParaRPr lang="en-US"/>
        </a:p>
      </dgm:t>
    </dgm:pt>
    <dgm:pt modelId="{A4BB5C0A-522C-4221-9A3B-B314A708407E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 of Toxic Substances Control – Safer Consumer Products</a:t>
          </a:r>
          <a:endParaRPr lang="en-US"/>
        </a:p>
      </dgm:t>
    </dgm:pt>
    <dgm:pt modelId="{9F23C30E-B36C-43D3-B929-926DC98B58E9}" type="parTrans" cxnId="{66E4951A-A863-464E-83A5-E66B26A1491F}">
      <dgm:prSet/>
      <dgm:spPr/>
      <dgm:t>
        <a:bodyPr/>
        <a:lstStyle/>
        <a:p>
          <a:endParaRPr lang="en-US"/>
        </a:p>
      </dgm:t>
    </dgm:pt>
    <dgm:pt modelId="{8D3B2CE5-FC18-4434-9F27-F73496D58D2F}" type="sibTrans" cxnId="{66E4951A-A863-464E-83A5-E66B26A1491F}">
      <dgm:prSet/>
      <dgm:spPr/>
      <dgm:t>
        <a:bodyPr/>
        <a:lstStyle/>
        <a:p>
          <a:endParaRPr lang="en-US"/>
        </a:p>
      </dgm:t>
    </dgm:pt>
    <dgm:pt modelId="{B6883E94-A44A-43CF-BC7B-67B015CF91B7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 of Environmental Health Hazard Assessment</a:t>
          </a:r>
          <a:endParaRPr lang="en-US"/>
        </a:p>
      </dgm:t>
    </dgm:pt>
    <dgm:pt modelId="{15CE79C1-7017-4CE6-9347-406C89E5B915}" type="parTrans" cxnId="{D5C152DF-459F-404B-A567-D2FD6F6F19DC}">
      <dgm:prSet/>
      <dgm:spPr/>
      <dgm:t>
        <a:bodyPr/>
        <a:lstStyle/>
        <a:p>
          <a:endParaRPr lang="en-US"/>
        </a:p>
      </dgm:t>
    </dgm:pt>
    <dgm:pt modelId="{E24E513D-5EEE-477A-9E52-20EA79B2B811}" type="sibTrans" cxnId="{D5C152DF-459F-404B-A567-D2FD6F6F19DC}">
      <dgm:prSet/>
      <dgm:spPr/>
      <dgm:t>
        <a:bodyPr/>
        <a:lstStyle/>
        <a:p>
          <a:endParaRPr lang="en-US"/>
        </a:p>
      </dgm:t>
    </dgm:pt>
    <dgm:pt modelId="{ECFD1BC8-7BC3-4E26-A386-0445F3B1D362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Department of Pesticides Regulation</a:t>
          </a:r>
          <a:endParaRPr lang="en-US"/>
        </a:p>
      </dgm:t>
    </dgm:pt>
    <dgm:pt modelId="{D765D024-BBF7-4D31-8DCE-C2BEC6841D22}" type="sibTrans" cxnId="{F1840CC6-33CE-4DB2-988C-D03564E05504}">
      <dgm:prSet/>
      <dgm:spPr/>
      <dgm:t>
        <a:bodyPr/>
        <a:lstStyle/>
        <a:p>
          <a:endParaRPr lang="en-US"/>
        </a:p>
      </dgm:t>
    </dgm:pt>
    <dgm:pt modelId="{7A035F09-659D-4D81-BC29-B40629EE737C}" type="parTrans" cxnId="{F1840CC6-33CE-4DB2-988C-D03564E05504}">
      <dgm:prSet/>
      <dgm:spPr/>
      <dgm:t>
        <a:bodyPr/>
        <a:lstStyle/>
        <a:p>
          <a:endParaRPr lang="en-US"/>
        </a:p>
      </dgm:t>
    </dgm:pt>
    <dgm:pt modelId="{9FB8F495-8481-48D7-AFF8-B759B36FEB9A}" type="pres">
      <dgm:prSet presAssocID="{262D4AFF-4961-49D8-B0FD-8D641758D4BC}" presName="Name0" presStyleCnt="0">
        <dgm:presLayoutVars>
          <dgm:dir/>
          <dgm:resizeHandles val="exact"/>
        </dgm:presLayoutVars>
      </dgm:prSet>
      <dgm:spPr/>
    </dgm:pt>
    <dgm:pt modelId="{99795EC8-558D-45D4-9983-A2172DAB3EC5}" type="pres">
      <dgm:prSet presAssocID="{262D4AFF-4961-49D8-B0FD-8D641758D4BC}" presName="fgShape" presStyleLbl="fgShp" presStyleIdx="0" presStyleCnt="1"/>
      <dgm:spPr/>
    </dgm:pt>
    <dgm:pt modelId="{F5E3CCCD-5999-4444-9743-9D6FCFE146E2}" type="pres">
      <dgm:prSet presAssocID="{262D4AFF-4961-49D8-B0FD-8D641758D4BC}" presName="linComp" presStyleCnt="0"/>
      <dgm:spPr/>
    </dgm:pt>
    <dgm:pt modelId="{8E31AE2C-605D-44F1-8DCE-AE1CD56E69AC}" type="pres">
      <dgm:prSet presAssocID="{FA46B520-2EBC-4C93-96E7-49584290B53F}" presName="compNode" presStyleCnt="0"/>
      <dgm:spPr/>
    </dgm:pt>
    <dgm:pt modelId="{6F3FA66E-0E16-47BA-BAD2-5EA25747FF5C}" type="pres">
      <dgm:prSet presAssocID="{FA46B520-2EBC-4C93-96E7-49584290B53F}" presName="bkgdShape" presStyleLbl="node1" presStyleIdx="0" presStyleCnt="7"/>
      <dgm:spPr/>
    </dgm:pt>
    <dgm:pt modelId="{FA25A4FD-C265-4158-B9A2-731F9BEE82DB}" type="pres">
      <dgm:prSet presAssocID="{FA46B520-2EBC-4C93-96E7-49584290B53F}" presName="nodeTx" presStyleLbl="node1" presStyleIdx="0" presStyleCnt="7">
        <dgm:presLayoutVars>
          <dgm:bulletEnabled val="1"/>
        </dgm:presLayoutVars>
      </dgm:prSet>
      <dgm:spPr/>
    </dgm:pt>
    <dgm:pt modelId="{310E2C6F-913F-4BBE-B6B8-6E4E4D94FDBC}" type="pres">
      <dgm:prSet presAssocID="{FA46B520-2EBC-4C93-96E7-49584290B53F}" presName="invisiNode" presStyleLbl="node1" presStyleIdx="0" presStyleCnt="7"/>
      <dgm:spPr/>
    </dgm:pt>
    <dgm:pt modelId="{BEB95C2E-65B9-4AAA-995D-72DC40A7A145}" type="pres">
      <dgm:prSet presAssocID="{FA46B520-2EBC-4C93-96E7-49584290B53F}" presName="imagNode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E56E619B-B69C-46EB-AB45-60E72A2EA554}" type="pres">
      <dgm:prSet presAssocID="{3C72267F-48E7-46C1-97AF-9481FC496146}" presName="sibTrans" presStyleLbl="sibTrans2D1" presStyleIdx="0" presStyleCnt="0"/>
      <dgm:spPr/>
    </dgm:pt>
    <dgm:pt modelId="{246D33CC-EDCF-484C-A845-94828BE5DECC}" type="pres">
      <dgm:prSet presAssocID="{ECFD1BC8-7BC3-4E26-A386-0445F3B1D362}" presName="compNode" presStyleCnt="0"/>
      <dgm:spPr/>
    </dgm:pt>
    <dgm:pt modelId="{A7F2C69A-C425-4855-8D1A-5165D5B57F71}" type="pres">
      <dgm:prSet presAssocID="{ECFD1BC8-7BC3-4E26-A386-0445F3B1D362}" presName="bkgdShape" presStyleLbl="node1" presStyleIdx="1" presStyleCnt="7"/>
      <dgm:spPr/>
    </dgm:pt>
    <dgm:pt modelId="{5D539246-E200-4948-BB8E-CFB083DFFD67}" type="pres">
      <dgm:prSet presAssocID="{ECFD1BC8-7BC3-4E26-A386-0445F3B1D362}" presName="nodeTx" presStyleLbl="node1" presStyleIdx="1" presStyleCnt="7">
        <dgm:presLayoutVars>
          <dgm:bulletEnabled val="1"/>
        </dgm:presLayoutVars>
      </dgm:prSet>
      <dgm:spPr/>
    </dgm:pt>
    <dgm:pt modelId="{E3A3D3D7-266A-4B79-AFF5-75990667EEB4}" type="pres">
      <dgm:prSet presAssocID="{ECFD1BC8-7BC3-4E26-A386-0445F3B1D362}" presName="invisiNode" presStyleLbl="node1" presStyleIdx="1" presStyleCnt="7"/>
      <dgm:spPr/>
    </dgm:pt>
    <dgm:pt modelId="{29B492F9-5809-452C-9896-5E39AAFEDB3E}" type="pres">
      <dgm:prSet presAssocID="{ECFD1BC8-7BC3-4E26-A386-0445F3B1D362}" presName="imagNode" presStyleLbl="f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8D6A1AC4-93A7-4274-B3BC-B3283978DBF7}" type="pres">
      <dgm:prSet presAssocID="{D765D024-BBF7-4D31-8DCE-C2BEC6841D22}" presName="sibTrans" presStyleLbl="sibTrans2D1" presStyleIdx="0" presStyleCnt="0"/>
      <dgm:spPr/>
    </dgm:pt>
    <dgm:pt modelId="{B6331834-2DFC-44E9-99E3-5BE6F0EEAE7D}" type="pres">
      <dgm:prSet presAssocID="{2B6D700D-312A-4754-AE2C-385126D60C88}" presName="compNode" presStyleCnt="0"/>
      <dgm:spPr/>
    </dgm:pt>
    <dgm:pt modelId="{4C10ECB2-F3E3-46F1-8465-BB9AE56F384C}" type="pres">
      <dgm:prSet presAssocID="{2B6D700D-312A-4754-AE2C-385126D60C88}" presName="bkgdShape" presStyleLbl="node1" presStyleIdx="2" presStyleCnt="7"/>
      <dgm:spPr/>
    </dgm:pt>
    <dgm:pt modelId="{757485E6-DF18-4D35-8378-FC0B05AF51B0}" type="pres">
      <dgm:prSet presAssocID="{2B6D700D-312A-4754-AE2C-385126D60C88}" presName="nodeTx" presStyleLbl="node1" presStyleIdx="2" presStyleCnt="7">
        <dgm:presLayoutVars>
          <dgm:bulletEnabled val="1"/>
        </dgm:presLayoutVars>
      </dgm:prSet>
      <dgm:spPr/>
    </dgm:pt>
    <dgm:pt modelId="{04B0DAF7-2F8E-436E-BB6F-1942542FF504}" type="pres">
      <dgm:prSet presAssocID="{2B6D700D-312A-4754-AE2C-385126D60C88}" presName="invisiNode" presStyleLbl="node1" presStyleIdx="2" presStyleCnt="7"/>
      <dgm:spPr/>
    </dgm:pt>
    <dgm:pt modelId="{B22C2B71-84F5-404F-84E7-B72AD9452198}" type="pres">
      <dgm:prSet presAssocID="{2B6D700D-312A-4754-AE2C-385126D60C88}" presName="imagNode" presStyleLbl="fgImgPlace1" presStyleIdx="2" presStyleCnt="7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F873EB23-731C-4639-9E85-8CB78C729270}" type="pres">
      <dgm:prSet presAssocID="{ADF6A063-046B-4AEF-931C-B54880BA8406}" presName="sibTrans" presStyleLbl="sibTrans2D1" presStyleIdx="0" presStyleCnt="0"/>
      <dgm:spPr/>
    </dgm:pt>
    <dgm:pt modelId="{6B8BA9F9-3D53-4C49-9CCB-EF89CD6F220D}" type="pres">
      <dgm:prSet presAssocID="{4CBB7FB2-0F1C-4A71-AC1C-A8019D564517}" presName="compNode" presStyleCnt="0"/>
      <dgm:spPr/>
    </dgm:pt>
    <dgm:pt modelId="{B958DFE0-2CF8-4EEA-B3C9-BB02274DA77B}" type="pres">
      <dgm:prSet presAssocID="{4CBB7FB2-0F1C-4A71-AC1C-A8019D564517}" presName="bkgdShape" presStyleLbl="node1" presStyleIdx="3" presStyleCnt="7"/>
      <dgm:spPr/>
    </dgm:pt>
    <dgm:pt modelId="{DB027396-DB33-44BF-9C32-74DA8E08C450}" type="pres">
      <dgm:prSet presAssocID="{4CBB7FB2-0F1C-4A71-AC1C-A8019D564517}" presName="nodeTx" presStyleLbl="node1" presStyleIdx="3" presStyleCnt="7">
        <dgm:presLayoutVars>
          <dgm:bulletEnabled val="1"/>
        </dgm:presLayoutVars>
      </dgm:prSet>
      <dgm:spPr/>
    </dgm:pt>
    <dgm:pt modelId="{2E4F7B99-5DE1-449D-A170-670AAFBD56C2}" type="pres">
      <dgm:prSet presAssocID="{4CBB7FB2-0F1C-4A71-AC1C-A8019D564517}" presName="invisiNode" presStyleLbl="node1" presStyleIdx="3" presStyleCnt="7"/>
      <dgm:spPr/>
    </dgm:pt>
    <dgm:pt modelId="{F29A1465-F1B2-4E4C-ABD2-A8041CBCCA19}" type="pres">
      <dgm:prSet presAssocID="{4CBB7FB2-0F1C-4A71-AC1C-A8019D564517}" presName="imagNode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l="-28000" r="-28000"/>
          </a:stretch>
        </a:blipFill>
      </dgm:spPr>
    </dgm:pt>
    <dgm:pt modelId="{E36A589F-A363-4D5C-A2CF-A464224F381F}" type="pres">
      <dgm:prSet presAssocID="{34A966F5-EAA4-4841-BAD0-E44647430140}" presName="sibTrans" presStyleLbl="sibTrans2D1" presStyleIdx="0" presStyleCnt="0"/>
      <dgm:spPr/>
    </dgm:pt>
    <dgm:pt modelId="{D5BA82E9-88A0-45EA-BF39-451B809E9729}" type="pres">
      <dgm:prSet presAssocID="{A4BB5C0A-522C-4221-9A3B-B314A708407E}" presName="compNode" presStyleCnt="0"/>
      <dgm:spPr/>
    </dgm:pt>
    <dgm:pt modelId="{2E42D37F-8DDA-4AAC-9D5B-AFBA7C13227C}" type="pres">
      <dgm:prSet presAssocID="{A4BB5C0A-522C-4221-9A3B-B314A708407E}" presName="bkgdShape" presStyleLbl="node1" presStyleIdx="4" presStyleCnt="7"/>
      <dgm:spPr/>
    </dgm:pt>
    <dgm:pt modelId="{299DCABB-6D14-4B9F-9083-CBD09B7A88C3}" type="pres">
      <dgm:prSet presAssocID="{A4BB5C0A-522C-4221-9A3B-B314A708407E}" presName="nodeTx" presStyleLbl="node1" presStyleIdx="4" presStyleCnt="7">
        <dgm:presLayoutVars>
          <dgm:bulletEnabled val="1"/>
        </dgm:presLayoutVars>
      </dgm:prSet>
      <dgm:spPr/>
    </dgm:pt>
    <dgm:pt modelId="{278DE453-B85F-421D-B440-C65E8AF2224B}" type="pres">
      <dgm:prSet presAssocID="{A4BB5C0A-522C-4221-9A3B-B314A708407E}" presName="invisiNode" presStyleLbl="node1" presStyleIdx="4" presStyleCnt="7"/>
      <dgm:spPr/>
    </dgm:pt>
    <dgm:pt modelId="{1961796D-3F39-41D5-94FB-614A7FD84A5D}" type="pres">
      <dgm:prSet presAssocID="{A4BB5C0A-522C-4221-9A3B-B314A708407E}" presName="imagNode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28000" r="-28000"/>
          </a:stretch>
        </a:blipFill>
      </dgm:spPr>
    </dgm:pt>
    <dgm:pt modelId="{CAD09BEC-D031-4722-8833-877B0ACB3204}" type="pres">
      <dgm:prSet presAssocID="{8D3B2CE5-FC18-4434-9F27-F73496D58D2F}" presName="sibTrans" presStyleLbl="sibTrans2D1" presStyleIdx="0" presStyleCnt="0"/>
      <dgm:spPr/>
    </dgm:pt>
    <dgm:pt modelId="{49297D7D-31BF-426B-A68A-DE13BD7CB6BF}" type="pres">
      <dgm:prSet presAssocID="{B6883E94-A44A-43CF-BC7B-67B015CF91B7}" presName="compNode" presStyleCnt="0"/>
      <dgm:spPr/>
    </dgm:pt>
    <dgm:pt modelId="{A4B95C38-DEEB-438D-BA35-DAF272882141}" type="pres">
      <dgm:prSet presAssocID="{B6883E94-A44A-43CF-BC7B-67B015CF91B7}" presName="bkgdShape" presStyleLbl="node1" presStyleIdx="5" presStyleCnt="7"/>
      <dgm:spPr/>
    </dgm:pt>
    <dgm:pt modelId="{C473DF01-7BC9-41C3-B98B-664CB263044B}" type="pres">
      <dgm:prSet presAssocID="{B6883E94-A44A-43CF-BC7B-67B015CF91B7}" presName="nodeTx" presStyleLbl="node1" presStyleIdx="5" presStyleCnt="7">
        <dgm:presLayoutVars>
          <dgm:bulletEnabled val="1"/>
        </dgm:presLayoutVars>
      </dgm:prSet>
      <dgm:spPr/>
    </dgm:pt>
    <dgm:pt modelId="{BF2A7A32-3675-41EC-9DCE-21C5BBE2DCC2}" type="pres">
      <dgm:prSet presAssocID="{B6883E94-A44A-43CF-BC7B-67B015CF91B7}" presName="invisiNode" presStyleLbl="node1" presStyleIdx="5" presStyleCnt="7"/>
      <dgm:spPr/>
    </dgm:pt>
    <dgm:pt modelId="{E9C87079-15A2-4374-995D-9F4A6857D1F4}" type="pres">
      <dgm:prSet presAssocID="{B6883E94-A44A-43CF-BC7B-67B015CF91B7}" presName="imagNode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41000" r="-41000"/>
          </a:stretch>
        </a:blipFill>
      </dgm:spPr>
    </dgm:pt>
    <dgm:pt modelId="{672624F6-0DAA-4D08-8A6A-515D0154F678}" type="pres">
      <dgm:prSet presAssocID="{E24E513D-5EEE-477A-9E52-20EA79B2B811}" presName="sibTrans" presStyleLbl="sibTrans2D1" presStyleIdx="0" presStyleCnt="0"/>
      <dgm:spPr/>
    </dgm:pt>
    <dgm:pt modelId="{7640043E-67F9-4E14-99D6-E00AF5115406}" type="pres">
      <dgm:prSet presAssocID="{5A37C235-4502-453C-A1F8-2958EBD71BBC}" presName="compNode" presStyleCnt="0"/>
      <dgm:spPr/>
    </dgm:pt>
    <dgm:pt modelId="{BAACCE4C-8E49-47FC-86D8-49EFC900C5E6}" type="pres">
      <dgm:prSet presAssocID="{5A37C235-4502-453C-A1F8-2958EBD71BBC}" presName="bkgdShape" presStyleLbl="node1" presStyleIdx="6" presStyleCnt="7"/>
      <dgm:spPr/>
    </dgm:pt>
    <dgm:pt modelId="{DA5108CA-2F70-4137-837C-B1D55DD5C0EF}" type="pres">
      <dgm:prSet presAssocID="{5A37C235-4502-453C-A1F8-2958EBD71BBC}" presName="nodeTx" presStyleLbl="node1" presStyleIdx="6" presStyleCnt="7">
        <dgm:presLayoutVars>
          <dgm:bulletEnabled val="1"/>
        </dgm:presLayoutVars>
      </dgm:prSet>
      <dgm:spPr/>
    </dgm:pt>
    <dgm:pt modelId="{DA052603-08B0-4050-A726-BDD2A679BF76}" type="pres">
      <dgm:prSet presAssocID="{5A37C235-4502-453C-A1F8-2958EBD71BBC}" presName="invisiNode" presStyleLbl="node1" presStyleIdx="6" presStyleCnt="7"/>
      <dgm:spPr/>
    </dgm:pt>
    <dgm:pt modelId="{592635D3-9FF9-4728-A833-DD1390F00C53}" type="pres">
      <dgm:prSet presAssocID="{5A37C235-4502-453C-A1F8-2958EBD71BBC}" presName="imagNode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6000" r="-6000"/>
          </a:stretch>
        </a:blipFill>
      </dgm:spPr>
    </dgm:pt>
  </dgm:ptLst>
  <dgm:cxnLst>
    <dgm:cxn modelId="{2892C910-D4F0-4876-B1FD-C106D6A9E58C}" type="presOf" srcId="{2B6D700D-312A-4754-AE2C-385126D60C88}" destId="{4C10ECB2-F3E3-46F1-8465-BB9AE56F384C}" srcOrd="0" destOrd="0" presId="urn:microsoft.com/office/officeart/2005/8/layout/hList7"/>
    <dgm:cxn modelId="{66E4951A-A863-464E-83A5-E66B26A1491F}" srcId="{262D4AFF-4961-49D8-B0FD-8D641758D4BC}" destId="{A4BB5C0A-522C-4221-9A3B-B314A708407E}" srcOrd="4" destOrd="0" parTransId="{9F23C30E-B36C-43D3-B929-926DC98B58E9}" sibTransId="{8D3B2CE5-FC18-4434-9F27-F73496D58D2F}"/>
    <dgm:cxn modelId="{2FE3B021-897E-49A6-8FF2-DD5F950F6C6A}" type="presOf" srcId="{FA46B520-2EBC-4C93-96E7-49584290B53F}" destId="{6F3FA66E-0E16-47BA-BAD2-5EA25747FF5C}" srcOrd="0" destOrd="0" presId="urn:microsoft.com/office/officeart/2005/8/layout/hList7"/>
    <dgm:cxn modelId="{51F08D23-C0E8-49C6-ABBE-D43636F320A9}" type="presOf" srcId="{4CBB7FB2-0F1C-4A71-AC1C-A8019D564517}" destId="{DB027396-DB33-44BF-9C32-74DA8E08C450}" srcOrd="1" destOrd="0" presId="urn:microsoft.com/office/officeart/2005/8/layout/hList7"/>
    <dgm:cxn modelId="{62D81625-65AD-4B8A-AF6B-E21EAE9D9091}" type="presOf" srcId="{B6883E94-A44A-43CF-BC7B-67B015CF91B7}" destId="{A4B95C38-DEEB-438D-BA35-DAF272882141}" srcOrd="0" destOrd="0" presId="urn:microsoft.com/office/officeart/2005/8/layout/hList7"/>
    <dgm:cxn modelId="{3F205D2D-E612-4D53-9BBA-05A1FE10AD3C}" type="presOf" srcId="{ECFD1BC8-7BC3-4E26-A386-0445F3B1D362}" destId="{5D539246-E200-4948-BB8E-CFB083DFFD67}" srcOrd="1" destOrd="0" presId="urn:microsoft.com/office/officeart/2005/8/layout/hList7"/>
    <dgm:cxn modelId="{AE100031-215F-43DC-90E1-F29A187CE889}" type="presOf" srcId="{FA46B520-2EBC-4C93-96E7-49584290B53F}" destId="{FA25A4FD-C265-4158-B9A2-731F9BEE82DB}" srcOrd="1" destOrd="0" presId="urn:microsoft.com/office/officeart/2005/8/layout/hList7"/>
    <dgm:cxn modelId="{EC74CC5B-E191-4926-AC0F-06ADE55EF9AD}" srcId="{262D4AFF-4961-49D8-B0FD-8D641758D4BC}" destId="{FA46B520-2EBC-4C93-96E7-49584290B53F}" srcOrd="0" destOrd="0" parTransId="{EC1A1E6B-C7D9-43CE-B309-6AAA7066AEF7}" sibTransId="{3C72267F-48E7-46C1-97AF-9481FC496146}"/>
    <dgm:cxn modelId="{21CDE341-2136-42CB-9C09-1496C67885B7}" type="presOf" srcId="{5A37C235-4502-453C-A1F8-2958EBD71BBC}" destId="{BAACCE4C-8E49-47FC-86D8-49EFC900C5E6}" srcOrd="0" destOrd="0" presId="urn:microsoft.com/office/officeart/2005/8/layout/hList7"/>
    <dgm:cxn modelId="{5767E441-FAB5-4AE8-A0A9-0C1D6548631E}" type="presOf" srcId="{4CBB7FB2-0F1C-4A71-AC1C-A8019D564517}" destId="{B958DFE0-2CF8-4EEA-B3C9-BB02274DA77B}" srcOrd="0" destOrd="0" presId="urn:microsoft.com/office/officeart/2005/8/layout/hList7"/>
    <dgm:cxn modelId="{6750FF42-35F9-45A6-9CEB-F580F903D85D}" type="presOf" srcId="{E24E513D-5EEE-477A-9E52-20EA79B2B811}" destId="{672624F6-0DAA-4D08-8A6A-515D0154F678}" srcOrd="0" destOrd="0" presId="urn:microsoft.com/office/officeart/2005/8/layout/hList7"/>
    <dgm:cxn modelId="{4CD1F345-BF6E-4E03-AE60-2AFC9FBDB0F5}" type="presOf" srcId="{8D3B2CE5-FC18-4434-9F27-F73496D58D2F}" destId="{CAD09BEC-D031-4722-8833-877B0ACB3204}" srcOrd="0" destOrd="0" presId="urn:microsoft.com/office/officeart/2005/8/layout/hList7"/>
    <dgm:cxn modelId="{6067CF68-E63F-4827-98D8-0229B6A04644}" type="presOf" srcId="{5A37C235-4502-453C-A1F8-2958EBD71BBC}" destId="{DA5108CA-2F70-4137-837C-B1D55DD5C0EF}" srcOrd="1" destOrd="0" presId="urn:microsoft.com/office/officeart/2005/8/layout/hList7"/>
    <dgm:cxn modelId="{199E5454-8896-4987-8815-22634CF42B96}" type="presOf" srcId="{ADF6A063-046B-4AEF-931C-B54880BA8406}" destId="{F873EB23-731C-4639-9E85-8CB78C729270}" srcOrd="0" destOrd="0" presId="urn:microsoft.com/office/officeart/2005/8/layout/hList7"/>
    <dgm:cxn modelId="{B2BD8275-90AE-4E49-8511-785F300B9435}" type="presOf" srcId="{A4BB5C0A-522C-4221-9A3B-B314A708407E}" destId="{299DCABB-6D14-4B9F-9083-CBD09B7A88C3}" srcOrd="1" destOrd="0" presId="urn:microsoft.com/office/officeart/2005/8/layout/hList7"/>
    <dgm:cxn modelId="{DB143879-F56B-412B-97AE-4C11A412DD83}" srcId="{262D4AFF-4961-49D8-B0FD-8D641758D4BC}" destId="{4CBB7FB2-0F1C-4A71-AC1C-A8019D564517}" srcOrd="3" destOrd="0" parTransId="{05C1EA31-32D9-4E62-8A02-343CE09AF959}" sibTransId="{34A966F5-EAA4-4841-BAD0-E44647430140}"/>
    <dgm:cxn modelId="{4EC8F389-A6A2-4C6A-912B-6B45DCFDF91B}" type="presOf" srcId="{B6883E94-A44A-43CF-BC7B-67B015CF91B7}" destId="{C473DF01-7BC9-41C3-B98B-664CB263044B}" srcOrd="1" destOrd="0" presId="urn:microsoft.com/office/officeart/2005/8/layout/hList7"/>
    <dgm:cxn modelId="{5E45668E-B6B0-4864-8553-AF51D0E50C66}" type="presOf" srcId="{262D4AFF-4961-49D8-B0FD-8D641758D4BC}" destId="{9FB8F495-8481-48D7-AFF8-B759B36FEB9A}" srcOrd="0" destOrd="0" presId="urn:microsoft.com/office/officeart/2005/8/layout/hList7"/>
    <dgm:cxn modelId="{186B7793-ABE1-49B8-BFE7-DAD0CECEC2D0}" srcId="{262D4AFF-4961-49D8-B0FD-8D641758D4BC}" destId="{5A37C235-4502-453C-A1F8-2958EBD71BBC}" srcOrd="6" destOrd="0" parTransId="{EA8541BD-B2FC-4C47-A452-CEE8E67487E1}" sibTransId="{E4B012C8-D272-4515-801D-DE9EADE390DD}"/>
    <dgm:cxn modelId="{A858D695-1745-4737-9D4A-FF3F2EE9AE55}" type="presOf" srcId="{ECFD1BC8-7BC3-4E26-A386-0445F3B1D362}" destId="{A7F2C69A-C425-4855-8D1A-5165D5B57F71}" srcOrd="0" destOrd="0" presId="urn:microsoft.com/office/officeart/2005/8/layout/hList7"/>
    <dgm:cxn modelId="{3A054EAA-397C-4615-A2DF-CF2EC05357B6}" type="presOf" srcId="{34A966F5-EAA4-4841-BAD0-E44647430140}" destId="{E36A589F-A363-4D5C-A2CF-A464224F381F}" srcOrd="0" destOrd="0" presId="urn:microsoft.com/office/officeart/2005/8/layout/hList7"/>
    <dgm:cxn modelId="{9F7058AF-586E-47A5-AAC6-7ABC65F84520}" type="presOf" srcId="{A4BB5C0A-522C-4221-9A3B-B314A708407E}" destId="{2E42D37F-8DDA-4AAC-9D5B-AFBA7C13227C}" srcOrd="0" destOrd="0" presId="urn:microsoft.com/office/officeart/2005/8/layout/hList7"/>
    <dgm:cxn modelId="{F1840CC6-33CE-4DB2-988C-D03564E05504}" srcId="{262D4AFF-4961-49D8-B0FD-8D641758D4BC}" destId="{ECFD1BC8-7BC3-4E26-A386-0445F3B1D362}" srcOrd="1" destOrd="0" parTransId="{7A035F09-659D-4D81-BC29-B40629EE737C}" sibTransId="{D765D024-BBF7-4D31-8DCE-C2BEC6841D22}"/>
    <dgm:cxn modelId="{FFD6DEC8-32EE-4BA5-AFBB-B9949C3BB4B9}" srcId="{262D4AFF-4961-49D8-B0FD-8D641758D4BC}" destId="{2B6D700D-312A-4754-AE2C-385126D60C88}" srcOrd="2" destOrd="0" parTransId="{94783FDB-AA1D-4A7A-8BA8-AE828AACA9FA}" sibTransId="{ADF6A063-046B-4AEF-931C-B54880BA8406}"/>
    <dgm:cxn modelId="{50CF68D0-F201-4390-9FBA-CE7B57E6FCFE}" type="presOf" srcId="{D765D024-BBF7-4D31-8DCE-C2BEC6841D22}" destId="{8D6A1AC4-93A7-4274-B3BC-B3283978DBF7}" srcOrd="0" destOrd="0" presId="urn:microsoft.com/office/officeart/2005/8/layout/hList7"/>
    <dgm:cxn modelId="{D5C152DF-459F-404B-A567-D2FD6F6F19DC}" srcId="{262D4AFF-4961-49D8-B0FD-8D641758D4BC}" destId="{B6883E94-A44A-43CF-BC7B-67B015CF91B7}" srcOrd="5" destOrd="0" parTransId="{15CE79C1-7017-4CE6-9347-406C89E5B915}" sibTransId="{E24E513D-5EEE-477A-9E52-20EA79B2B811}"/>
    <dgm:cxn modelId="{DCE685DF-6313-4E39-8DA3-EEE5016A8339}" type="presOf" srcId="{3C72267F-48E7-46C1-97AF-9481FC496146}" destId="{E56E619B-B69C-46EB-AB45-60E72A2EA554}" srcOrd="0" destOrd="0" presId="urn:microsoft.com/office/officeart/2005/8/layout/hList7"/>
    <dgm:cxn modelId="{745AE5F8-8A04-417B-8CBC-52375E6B508F}" type="presOf" srcId="{2B6D700D-312A-4754-AE2C-385126D60C88}" destId="{757485E6-DF18-4D35-8378-FC0B05AF51B0}" srcOrd="1" destOrd="0" presId="urn:microsoft.com/office/officeart/2005/8/layout/hList7"/>
    <dgm:cxn modelId="{347486B4-DF87-4CA8-AF1F-5BD795C818E4}" type="presParOf" srcId="{9FB8F495-8481-48D7-AFF8-B759B36FEB9A}" destId="{99795EC8-558D-45D4-9983-A2172DAB3EC5}" srcOrd="0" destOrd="0" presId="urn:microsoft.com/office/officeart/2005/8/layout/hList7"/>
    <dgm:cxn modelId="{711C7D76-90D1-4348-885D-8C7AEA87195B}" type="presParOf" srcId="{9FB8F495-8481-48D7-AFF8-B759B36FEB9A}" destId="{F5E3CCCD-5999-4444-9743-9D6FCFE146E2}" srcOrd="1" destOrd="0" presId="urn:microsoft.com/office/officeart/2005/8/layout/hList7"/>
    <dgm:cxn modelId="{80E5A1EB-DD0D-4D6E-A289-BD9D21E32F6B}" type="presParOf" srcId="{F5E3CCCD-5999-4444-9743-9D6FCFE146E2}" destId="{8E31AE2C-605D-44F1-8DCE-AE1CD56E69AC}" srcOrd="0" destOrd="0" presId="urn:microsoft.com/office/officeart/2005/8/layout/hList7"/>
    <dgm:cxn modelId="{4222607E-2B2F-41ED-9F7A-A22016982F52}" type="presParOf" srcId="{8E31AE2C-605D-44F1-8DCE-AE1CD56E69AC}" destId="{6F3FA66E-0E16-47BA-BAD2-5EA25747FF5C}" srcOrd="0" destOrd="0" presId="urn:microsoft.com/office/officeart/2005/8/layout/hList7"/>
    <dgm:cxn modelId="{89CBA25F-9903-4EA4-B2A5-0A04AC2270D9}" type="presParOf" srcId="{8E31AE2C-605D-44F1-8DCE-AE1CD56E69AC}" destId="{FA25A4FD-C265-4158-B9A2-731F9BEE82DB}" srcOrd="1" destOrd="0" presId="urn:microsoft.com/office/officeart/2005/8/layout/hList7"/>
    <dgm:cxn modelId="{CEA718D9-110D-4FFF-A230-4BE36B09C15C}" type="presParOf" srcId="{8E31AE2C-605D-44F1-8DCE-AE1CD56E69AC}" destId="{310E2C6F-913F-4BBE-B6B8-6E4E4D94FDBC}" srcOrd="2" destOrd="0" presId="urn:microsoft.com/office/officeart/2005/8/layout/hList7"/>
    <dgm:cxn modelId="{ABFD147E-8890-409A-A7B8-C75CCD5A3EF4}" type="presParOf" srcId="{8E31AE2C-605D-44F1-8DCE-AE1CD56E69AC}" destId="{BEB95C2E-65B9-4AAA-995D-72DC40A7A145}" srcOrd="3" destOrd="0" presId="urn:microsoft.com/office/officeart/2005/8/layout/hList7"/>
    <dgm:cxn modelId="{68FE8468-FC9B-4891-A431-D92D76DDFD74}" type="presParOf" srcId="{F5E3CCCD-5999-4444-9743-9D6FCFE146E2}" destId="{E56E619B-B69C-46EB-AB45-60E72A2EA554}" srcOrd="1" destOrd="0" presId="urn:microsoft.com/office/officeart/2005/8/layout/hList7"/>
    <dgm:cxn modelId="{FE0CF264-218E-4E17-96F1-6A9B798C2DF4}" type="presParOf" srcId="{F5E3CCCD-5999-4444-9743-9D6FCFE146E2}" destId="{246D33CC-EDCF-484C-A845-94828BE5DECC}" srcOrd="2" destOrd="0" presId="urn:microsoft.com/office/officeart/2005/8/layout/hList7"/>
    <dgm:cxn modelId="{92579297-EBC8-4E44-8548-E87B05BEFBAD}" type="presParOf" srcId="{246D33CC-EDCF-484C-A845-94828BE5DECC}" destId="{A7F2C69A-C425-4855-8D1A-5165D5B57F71}" srcOrd="0" destOrd="0" presId="urn:microsoft.com/office/officeart/2005/8/layout/hList7"/>
    <dgm:cxn modelId="{A92B8ADF-FC97-4780-8DEF-1B2BF5B82A71}" type="presParOf" srcId="{246D33CC-EDCF-484C-A845-94828BE5DECC}" destId="{5D539246-E200-4948-BB8E-CFB083DFFD67}" srcOrd="1" destOrd="0" presId="urn:microsoft.com/office/officeart/2005/8/layout/hList7"/>
    <dgm:cxn modelId="{8C6909A8-EB8F-4C1A-B4DF-FC193009CD0B}" type="presParOf" srcId="{246D33CC-EDCF-484C-A845-94828BE5DECC}" destId="{E3A3D3D7-266A-4B79-AFF5-75990667EEB4}" srcOrd="2" destOrd="0" presId="urn:microsoft.com/office/officeart/2005/8/layout/hList7"/>
    <dgm:cxn modelId="{0C7E96E1-8D89-4898-ABCC-131868DEF32D}" type="presParOf" srcId="{246D33CC-EDCF-484C-A845-94828BE5DECC}" destId="{29B492F9-5809-452C-9896-5E39AAFEDB3E}" srcOrd="3" destOrd="0" presId="urn:microsoft.com/office/officeart/2005/8/layout/hList7"/>
    <dgm:cxn modelId="{D02645FF-770C-49CE-9DF1-02576A18CC9B}" type="presParOf" srcId="{F5E3CCCD-5999-4444-9743-9D6FCFE146E2}" destId="{8D6A1AC4-93A7-4274-B3BC-B3283978DBF7}" srcOrd="3" destOrd="0" presId="urn:microsoft.com/office/officeart/2005/8/layout/hList7"/>
    <dgm:cxn modelId="{56E671CA-2FEA-4429-AD6F-8CF578B614D0}" type="presParOf" srcId="{F5E3CCCD-5999-4444-9743-9D6FCFE146E2}" destId="{B6331834-2DFC-44E9-99E3-5BE6F0EEAE7D}" srcOrd="4" destOrd="0" presId="urn:microsoft.com/office/officeart/2005/8/layout/hList7"/>
    <dgm:cxn modelId="{BBC6FCD0-9DF0-4B5E-B633-824A6B278A56}" type="presParOf" srcId="{B6331834-2DFC-44E9-99E3-5BE6F0EEAE7D}" destId="{4C10ECB2-F3E3-46F1-8465-BB9AE56F384C}" srcOrd="0" destOrd="0" presId="urn:microsoft.com/office/officeart/2005/8/layout/hList7"/>
    <dgm:cxn modelId="{C5A5DD3A-301A-4D11-9E58-15CCC34AB553}" type="presParOf" srcId="{B6331834-2DFC-44E9-99E3-5BE6F0EEAE7D}" destId="{757485E6-DF18-4D35-8378-FC0B05AF51B0}" srcOrd="1" destOrd="0" presId="urn:microsoft.com/office/officeart/2005/8/layout/hList7"/>
    <dgm:cxn modelId="{D0557250-0B7F-40E1-A66D-0762AF72DEA6}" type="presParOf" srcId="{B6331834-2DFC-44E9-99E3-5BE6F0EEAE7D}" destId="{04B0DAF7-2F8E-436E-BB6F-1942542FF504}" srcOrd="2" destOrd="0" presId="urn:microsoft.com/office/officeart/2005/8/layout/hList7"/>
    <dgm:cxn modelId="{87BB9376-82C2-435F-95C1-16D29B7112C1}" type="presParOf" srcId="{B6331834-2DFC-44E9-99E3-5BE6F0EEAE7D}" destId="{B22C2B71-84F5-404F-84E7-B72AD9452198}" srcOrd="3" destOrd="0" presId="urn:microsoft.com/office/officeart/2005/8/layout/hList7"/>
    <dgm:cxn modelId="{F2E955FB-5333-4905-B06E-7CF14A1C344A}" type="presParOf" srcId="{F5E3CCCD-5999-4444-9743-9D6FCFE146E2}" destId="{F873EB23-731C-4639-9E85-8CB78C729270}" srcOrd="5" destOrd="0" presId="urn:microsoft.com/office/officeart/2005/8/layout/hList7"/>
    <dgm:cxn modelId="{711B29E5-6047-45C2-A6F6-00211AC95B86}" type="presParOf" srcId="{F5E3CCCD-5999-4444-9743-9D6FCFE146E2}" destId="{6B8BA9F9-3D53-4C49-9CCB-EF89CD6F220D}" srcOrd="6" destOrd="0" presId="urn:microsoft.com/office/officeart/2005/8/layout/hList7"/>
    <dgm:cxn modelId="{3A485B84-A21F-4E79-8402-71B1A6983B70}" type="presParOf" srcId="{6B8BA9F9-3D53-4C49-9CCB-EF89CD6F220D}" destId="{B958DFE0-2CF8-4EEA-B3C9-BB02274DA77B}" srcOrd="0" destOrd="0" presId="urn:microsoft.com/office/officeart/2005/8/layout/hList7"/>
    <dgm:cxn modelId="{607FE463-F237-4887-8ED0-D50FE4FAAE51}" type="presParOf" srcId="{6B8BA9F9-3D53-4C49-9CCB-EF89CD6F220D}" destId="{DB027396-DB33-44BF-9C32-74DA8E08C450}" srcOrd="1" destOrd="0" presId="urn:microsoft.com/office/officeart/2005/8/layout/hList7"/>
    <dgm:cxn modelId="{6ECFBD5B-680C-4B5C-9F3F-73162CBE78C5}" type="presParOf" srcId="{6B8BA9F9-3D53-4C49-9CCB-EF89CD6F220D}" destId="{2E4F7B99-5DE1-449D-A170-670AAFBD56C2}" srcOrd="2" destOrd="0" presId="urn:microsoft.com/office/officeart/2005/8/layout/hList7"/>
    <dgm:cxn modelId="{D50B438A-6D77-4C67-9266-34D9D905A2F3}" type="presParOf" srcId="{6B8BA9F9-3D53-4C49-9CCB-EF89CD6F220D}" destId="{F29A1465-F1B2-4E4C-ABD2-A8041CBCCA19}" srcOrd="3" destOrd="0" presId="urn:microsoft.com/office/officeart/2005/8/layout/hList7"/>
    <dgm:cxn modelId="{A0C887C3-D623-4A5F-9F92-F239E691C9F7}" type="presParOf" srcId="{F5E3CCCD-5999-4444-9743-9D6FCFE146E2}" destId="{E36A589F-A363-4D5C-A2CF-A464224F381F}" srcOrd="7" destOrd="0" presId="urn:microsoft.com/office/officeart/2005/8/layout/hList7"/>
    <dgm:cxn modelId="{D7127F59-2DA9-410A-B0C8-8F82050771DE}" type="presParOf" srcId="{F5E3CCCD-5999-4444-9743-9D6FCFE146E2}" destId="{D5BA82E9-88A0-45EA-BF39-451B809E9729}" srcOrd="8" destOrd="0" presId="urn:microsoft.com/office/officeart/2005/8/layout/hList7"/>
    <dgm:cxn modelId="{C9F91888-EC30-407D-A924-140A939A5BCC}" type="presParOf" srcId="{D5BA82E9-88A0-45EA-BF39-451B809E9729}" destId="{2E42D37F-8DDA-4AAC-9D5B-AFBA7C13227C}" srcOrd="0" destOrd="0" presId="urn:microsoft.com/office/officeart/2005/8/layout/hList7"/>
    <dgm:cxn modelId="{C421E984-58B5-4769-8A37-9B16915D785C}" type="presParOf" srcId="{D5BA82E9-88A0-45EA-BF39-451B809E9729}" destId="{299DCABB-6D14-4B9F-9083-CBD09B7A88C3}" srcOrd="1" destOrd="0" presId="urn:microsoft.com/office/officeart/2005/8/layout/hList7"/>
    <dgm:cxn modelId="{AC434C7C-85AF-4FD2-A24B-CE27D12A55B5}" type="presParOf" srcId="{D5BA82E9-88A0-45EA-BF39-451B809E9729}" destId="{278DE453-B85F-421D-B440-C65E8AF2224B}" srcOrd="2" destOrd="0" presId="urn:microsoft.com/office/officeart/2005/8/layout/hList7"/>
    <dgm:cxn modelId="{E9ED174B-3055-469F-AE7B-955782862C5C}" type="presParOf" srcId="{D5BA82E9-88A0-45EA-BF39-451B809E9729}" destId="{1961796D-3F39-41D5-94FB-614A7FD84A5D}" srcOrd="3" destOrd="0" presId="urn:microsoft.com/office/officeart/2005/8/layout/hList7"/>
    <dgm:cxn modelId="{496431A8-94E9-4CC6-A6B2-423404D1825B}" type="presParOf" srcId="{F5E3CCCD-5999-4444-9743-9D6FCFE146E2}" destId="{CAD09BEC-D031-4722-8833-877B0ACB3204}" srcOrd="9" destOrd="0" presId="urn:microsoft.com/office/officeart/2005/8/layout/hList7"/>
    <dgm:cxn modelId="{5AF4F27E-B986-4A03-BB3C-20C4C85C35DA}" type="presParOf" srcId="{F5E3CCCD-5999-4444-9743-9D6FCFE146E2}" destId="{49297D7D-31BF-426B-A68A-DE13BD7CB6BF}" srcOrd="10" destOrd="0" presId="urn:microsoft.com/office/officeart/2005/8/layout/hList7"/>
    <dgm:cxn modelId="{22F90354-8A7B-4781-9CC8-A71ABE24C696}" type="presParOf" srcId="{49297D7D-31BF-426B-A68A-DE13BD7CB6BF}" destId="{A4B95C38-DEEB-438D-BA35-DAF272882141}" srcOrd="0" destOrd="0" presId="urn:microsoft.com/office/officeart/2005/8/layout/hList7"/>
    <dgm:cxn modelId="{64A8550A-791E-4379-8C3A-3E572FA2C4BC}" type="presParOf" srcId="{49297D7D-31BF-426B-A68A-DE13BD7CB6BF}" destId="{C473DF01-7BC9-41C3-B98B-664CB263044B}" srcOrd="1" destOrd="0" presId="urn:microsoft.com/office/officeart/2005/8/layout/hList7"/>
    <dgm:cxn modelId="{D98A0FB0-E416-4CD4-88E8-47EC3EB11919}" type="presParOf" srcId="{49297D7D-31BF-426B-A68A-DE13BD7CB6BF}" destId="{BF2A7A32-3675-41EC-9DCE-21C5BBE2DCC2}" srcOrd="2" destOrd="0" presId="urn:microsoft.com/office/officeart/2005/8/layout/hList7"/>
    <dgm:cxn modelId="{522C26C4-D01E-4818-8EB0-DE6E9C0A0647}" type="presParOf" srcId="{49297D7D-31BF-426B-A68A-DE13BD7CB6BF}" destId="{E9C87079-15A2-4374-995D-9F4A6857D1F4}" srcOrd="3" destOrd="0" presId="urn:microsoft.com/office/officeart/2005/8/layout/hList7"/>
    <dgm:cxn modelId="{8382CC4D-CEE6-45C4-9C44-A5C30427D2D0}" type="presParOf" srcId="{F5E3CCCD-5999-4444-9743-9D6FCFE146E2}" destId="{672624F6-0DAA-4D08-8A6A-515D0154F678}" srcOrd="11" destOrd="0" presId="urn:microsoft.com/office/officeart/2005/8/layout/hList7"/>
    <dgm:cxn modelId="{8850EBF3-0B81-4D1A-A27B-3702D2C19842}" type="presParOf" srcId="{F5E3CCCD-5999-4444-9743-9D6FCFE146E2}" destId="{7640043E-67F9-4E14-99D6-E00AF5115406}" srcOrd="12" destOrd="0" presId="urn:microsoft.com/office/officeart/2005/8/layout/hList7"/>
    <dgm:cxn modelId="{BC79D05B-A1BF-42D4-B4DC-0DDD381F4712}" type="presParOf" srcId="{7640043E-67F9-4E14-99D6-E00AF5115406}" destId="{BAACCE4C-8E49-47FC-86D8-49EFC900C5E6}" srcOrd="0" destOrd="0" presId="urn:microsoft.com/office/officeart/2005/8/layout/hList7"/>
    <dgm:cxn modelId="{B82EC8B9-65EC-4171-A581-A795DAD0D0FD}" type="presParOf" srcId="{7640043E-67F9-4E14-99D6-E00AF5115406}" destId="{DA5108CA-2F70-4137-837C-B1D55DD5C0EF}" srcOrd="1" destOrd="0" presId="urn:microsoft.com/office/officeart/2005/8/layout/hList7"/>
    <dgm:cxn modelId="{978BBF03-CB40-4981-9267-528D9BB7CA9A}" type="presParOf" srcId="{7640043E-67F9-4E14-99D6-E00AF5115406}" destId="{DA052603-08B0-4050-A726-BDD2A679BF76}" srcOrd="2" destOrd="0" presId="urn:microsoft.com/office/officeart/2005/8/layout/hList7"/>
    <dgm:cxn modelId="{5D5B520B-AC4C-49BE-B096-2FE44E7DC6A7}" type="presParOf" srcId="{7640043E-67F9-4E14-99D6-E00AF5115406}" destId="{592635D3-9FF9-4728-A833-DD1390F00C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A66E-0E16-47BA-BAD2-5EA25747FF5C}">
      <dsp:nvSpPr>
        <dsp:cNvPr id="0" name=""/>
        <dsp:cNvSpPr/>
      </dsp:nvSpPr>
      <dsp:spPr>
        <a:xfrm>
          <a:off x="4463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Air Resources Control Board</a:t>
          </a:r>
          <a:endParaRPr lang="en-US" sz="1500" kern="1200"/>
        </a:p>
      </dsp:txBody>
      <dsp:txXfrm>
        <a:off x="4463" y="1570355"/>
        <a:ext cx="1496490" cy="1570355"/>
      </dsp:txXfrm>
    </dsp:sp>
    <dsp:sp modelId="{BEB95C2E-65B9-4AAA-995D-72DC40A7A145}">
      <dsp:nvSpPr>
        <dsp:cNvPr id="0" name=""/>
        <dsp:cNvSpPr/>
      </dsp:nvSpPr>
      <dsp:spPr>
        <a:xfrm>
          <a:off x="99047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2C69A-C425-4855-8D1A-5165D5B57F71}">
      <dsp:nvSpPr>
        <dsp:cNvPr id="0" name=""/>
        <dsp:cNvSpPr/>
      </dsp:nvSpPr>
      <dsp:spPr>
        <a:xfrm>
          <a:off x="1545847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Department of Pesticides Regulation</a:t>
          </a:r>
          <a:endParaRPr lang="en-US" sz="1500" kern="1200"/>
        </a:p>
      </dsp:txBody>
      <dsp:txXfrm>
        <a:off x="1545847" y="1570355"/>
        <a:ext cx="1496490" cy="1570355"/>
      </dsp:txXfrm>
    </dsp:sp>
    <dsp:sp modelId="{29B492F9-5809-452C-9896-5E39AAFEDB3E}">
      <dsp:nvSpPr>
        <dsp:cNvPr id="0" name=""/>
        <dsp:cNvSpPr/>
      </dsp:nvSpPr>
      <dsp:spPr>
        <a:xfrm>
          <a:off x="1640432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0ECB2-F3E3-46F1-8465-BB9AE56F384C}">
      <dsp:nvSpPr>
        <dsp:cNvPr id="0" name=""/>
        <dsp:cNvSpPr/>
      </dsp:nvSpPr>
      <dsp:spPr>
        <a:xfrm>
          <a:off x="3087232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Department of Public Health</a:t>
          </a:r>
          <a:endParaRPr lang="en-US" sz="1500" kern="1200"/>
        </a:p>
      </dsp:txBody>
      <dsp:txXfrm>
        <a:off x="3087232" y="1570355"/>
        <a:ext cx="1496490" cy="1570355"/>
      </dsp:txXfrm>
    </dsp:sp>
    <dsp:sp modelId="{B22C2B71-84F5-404F-84E7-B72AD9452198}">
      <dsp:nvSpPr>
        <dsp:cNvPr id="0" name=""/>
        <dsp:cNvSpPr/>
      </dsp:nvSpPr>
      <dsp:spPr>
        <a:xfrm>
          <a:off x="3181817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8DFE0-2CF8-4EEA-B3C9-BB02274DA77B}">
      <dsp:nvSpPr>
        <dsp:cNvPr id="0" name=""/>
        <dsp:cNvSpPr/>
      </dsp:nvSpPr>
      <dsp:spPr>
        <a:xfrm>
          <a:off x="4628617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CalRecycle</a:t>
          </a:r>
          <a:endParaRPr lang="en-US" sz="1500" kern="1200"/>
        </a:p>
      </dsp:txBody>
      <dsp:txXfrm>
        <a:off x="4628617" y="1570355"/>
        <a:ext cx="1496490" cy="1570355"/>
      </dsp:txXfrm>
    </dsp:sp>
    <dsp:sp modelId="{F29A1465-F1B2-4E4C-ABD2-A8041CBCCA19}">
      <dsp:nvSpPr>
        <dsp:cNvPr id="0" name=""/>
        <dsp:cNvSpPr/>
      </dsp:nvSpPr>
      <dsp:spPr>
        <a:xfrm>
          <a:off x="4723202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2D37F-8DDA-4AAC-9D5B-AFBA7C13227C}">
      <dsp:nvSpPr>
        <dsp:cNvPr id="0" name=""/>
        <dsp:cNvSpPr/>
      </dsp:nvSpPr>
      <dsp:spPr>
        <a:xfrm>
          <a:off x="6170002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 of Toxic Substances Control – Safer Consumer Products</a:t>
          </a:r>
          <a:endParaRPr lang="en-US" sz="1500" kern="1200"/>
        </a:p>
      </dsp:txBody>
      <dsp:txXfrm>
        <a:off x="6170002" y="1570355"/>
        <a:ext cx="1496490" cy="1570355"/>
      </dsp:txXfrm>
    </dsp:sp>
    <dsp:sp modelId="{1961796D-3F39-41D5-94FB-614A7FD84A5D}">
      <dsp:nvSpPr>
        <dsp:cNvPr id="0" name=""/>
        <dsp:cNvSpPr/>
      </dsp:nvSpPr>
      <dsp:spPr>
        <a:xfrm>
          <a:off x="6264586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95C38-DEEB-438D-BA35-DAF272882141}">
      <dsp:nvSpPr>
        <dsp:cNvPr id="0" name=""/>
        <dsp:cNvSpPr/>
      </dsp:nvSpPr>
      <dsp:spPr>
        <a:xfrm>
          <a:off x="7711386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 of Environmental Health Hazard Assessment</a:t>
          </a:r>
          <a:endParaRPr lang="en-US" sz="1500" kern="1200"/>
        </a:p>
      </dsp:txBody>
      <dsp:txXfrm>
        <a:off x="7711386" y="1570355"/>
        <a:ext cx="1496490" cy="1570355"/>
      </dsp:txXfrm>
    </dsp:sp>
    <dsp:sp modelId="{E9C87079-15A2-4374-995D-9F4A6857D1F4}">
      <dsp:nvSpPr>
        <dsp:cNvPr id="0" name=""/>
        <dsp:cNvSpPr/>
      </dsp:nvSpPr>
      <dsp:spPr>
        <a:xfrm>
          <a:off x="7805971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CCE4C-8E49-47FC-86D8-49EFC900C5E6}">
      <dsp:nvSpPr>
        <dsp:cNvPr id="0" name=""/>
        <dsp:cNvSpPr/>
      </dsp:nvSpPr>
      <dsp:spPr>
        <a:xfrm>
          <a:off x="9252771" y="0"/>
          <a:ext cx="1496490" cy="3925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 Water Boards</a:t>
          </a:r>
          <a:endParaRPr lang="en-US" sz="1500" kern="1200"/>
        </a:p>
      </dsp:txBody>
      <dsp:txXfrm>
        <a:off x="9252771" y="1570355"/>
        <a:ext cx="1496490" cy="1570355"/>
      </dsp:txXfrm>
    </dsp:sp>
    <dsp:sp modelId="{592635D3-9FF9-4728-A833-DD1390F00C53}">
      <dsp:nvSpPr>
        <dsp:cNvPr id="0" name=""/>
        <dsp:cNvSpPr/>
      </dsp:nvSpPr>
      <dsp:spPr>
        <a:xfrm>
          <a:off x="9347356" y="235553"/>
          <a:ext cx="1307320" cy="1307320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95EC8-558D-45D4-9983-A2172DAB3EC5}">
      <dsp:nvSpPr>
        <dsp:cNvPr id="0" name=""/>
        <dsp:cNvSpPr/>
      </dsp:nvSpPr>
      <dsp:spPr>
        <a:xfrm>
          <a:off x="430148" y="3140710"/>
          <a:ext cx="9893427" cy="58888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0.46564</cdr:x>
      <cdr:y>0.43268</cdr:y>
    </cdr:from>
    <cdr:to>
      <cdr:x>0.53436</cdr:x>
      <cdr:y>0.56732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206FC49-A55E-4D6B-8DD2-CB26DDEFC144}"/>
            </a:ext>
          </a:extLst>
        </cdr:cNvPr>
        <cdr:cNvSpPr txBox="1"/>
      </cdr:nvSpPr>
      <cdr:spPr>
        <a:xfrm xmlns:a="http://schemas.openxmlformats.org/drawingml/2006/main">
          <a:off x="6196693" y="2938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0.7265</cdr:x>
      <cdr:y>0.95115</cdr:y>
    </cdr:from>
    <cdr:to>
      <cdr:x>0.99906</cdr:x>
      <cdr:y>0.99339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31E7B943-3C85-4F92-8411-1EC3448884C8}"/>
            </a:ext>
          </a:extLst>
        </cdr:cNvPr>
        <cdr:cNvSpPr txBox="1"/>
      </cdr:nvSpPr>
      <cdr:spPr>
        <a:xfrm xmlns:a="http://schemas.openxmlformats.org/drawingml/2006/main">
          <a:off x="6293012" y="5985608"/>
          <a:ext cx="2360898" cy="265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t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r">
            <a:defRPr/>
          </a:pPr>
          <a:r>
            <a:rPr lang="en-US" sz="1200" b="0" dirty="0">
              <a:solidFill>
                <a:sysClr val="windowText" lastClr="000000"/>
              </a:solidFill>
            </a:rPr>
            <a:t>Data downloaded Jan to Feb 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0.46564</cdr:x>
      <cdr:y>0.43268</cdr:y>
    </cdr:from>
    <cdr:to>
      <cdr:x>0.53436</cdr:x>
      <cdr:y>0.56732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206FC49-A55E-4D6B-8DD2-CB26DDEFC144}"/>
            </a:ext>
          </a:extLst>
        </cdr:cNvPr>
        <cdr:cNvSpPr txBox="1"/>
      </cdr:nvSpPr>
      <cdr:spPr>
        <a:xfrm xmlns:a="http://schemas.openxmlformats.org/drawingml/2006/main">
          <a:off x="6196693" y="2938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0.72745</cdr:x>
      <cdr:y>0.95776</cdr:y>
    </cdr:from>
    <cdr:to>
      <cdr:x>1</cdr:x>
      <cdr:y>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E99EE50C-6E05-465D-AE47-AE9C79B69BCD}"/>
            </a:ext>
          </a:extLst>
        </cdr:cNvPr>
        <cdr:cNvSpPr txBox="1"/>
      </cdr:nvSpPr>
      <cdr:spPr>
        <a:xfrm xmlns:a="http://schemas.openxmlformats.org/drawingml/2006/main">
          <a:off x="8393616" y="4987121"/>
          <a:ext cx="3144793" cy="219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t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r">
            <a:defRPr/>
          </a:pPr>
          <a:r>
            <a:rPr lang="en-US" sz="1200" b="0" dirty="0">
              <a:solidFill>
                <a:sysClr val="windowText" lastClr="000000"/>
              </a:solidFill>
            </a:rPr>
            <a:t>Data downloaded Jan to Feb 2022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1T17:51:51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1T17:54:27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4E81-70CD-46C0-88FF-B77D18962F33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FCD0-1D65-46BA-BE27-6CE1CE197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5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016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016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8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42A01-FE39-4826-A8F5-47B2D34368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5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42A01-FE39-4826-A8F5-47B2D34368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078D-F3D0-4E4B-BDFD-751B55940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5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3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38175"/>
            <a:ext cx="7004050" cy="394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2" y="0"/>
            <a:ext cx="1218707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184757"/>
            <a:ext cx="12192000" cy="670258"/>
          </a:xfrm>
          <a:solidFill>
            <a:srgbClr val="004E7D"/>
          </a:solidFill>
          <a:ln>
            <a:solidFill>
              <a:srgbClr val="4472C4"/>
            </a:solidFill>
          </a:ln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107291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d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7184D9-9053-4EF2-B6C7-378B2CF4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spcAft>
                <a:spcPts val="45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797A8E-2588-4363-95AB-BB51AF82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C135-3DE7-4642-928B-18D6BE0A99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51856" y="5883275"/>
            <a:ext cx="55116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C0EAC0-6B65-4E86-9540-20F798B1DA6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picture containing maraca&#10;&#10;Description automatically generated">
              <a:extLst>
                <a:ext uri="{FF2B5EF4-FFF2-40B4-BE49-F238E27FC236}">
                  <a16:creationId xmlns:a16="http://schemas.microsoft.com/office/drawing/2014/main" id="{C6E43886-B8E5-468C-830F-7E58073E38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952" cy="242011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19A69C-AA2A-4BA9-9260-5D7E3102DF4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36000">
                  <a:schemeClr val="accent5">
                    <a:lumMod val="50000"/>
                  </a:schemeClr>
                </a:gs>
                <a:gs pos="2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1D55B07-A88A-4EBF-BFCD-A03950770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94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E23525E-AB38-4313-B2A2-50736188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D63CB-00AA-47F2-B2AC-7FDB9582EB15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D8076-0D19-428E-83DA-9036E279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28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70C24B7-2D11-407B-8A83-733EE867F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A263A-30B0-4732-91C7-6F892AE4C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01118"/>
            <a:ext cx="10773229" cy="1655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70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6B93-D4F0-4A46-8DC8-1D22EE4E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7699-0B8E-4EEE-915B-C58B69AFE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CE920-9949-4F98-AE61-2FF9CD8F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6061-6C6D-489C-84E8-EAC84DAF727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7EF9-90A1-440B-B303-7B52C84F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EF8D-5FD5-41A9-9416-3D069F65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A1D-9CC6-4D14-BB37-A02FBB6A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19667" y="1638001"/>
            <a:ext cx="10752667" cy="39261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6166EA-9F0E-4B7D-BAFD-497A3DC7058E}" type="datetime4">
              <a:rPr lang="en-GB" smtClean="0"/>
              <a:pPr/>
              <a:t>26 April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5156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E5EDB-6AF8-4152-9C68-2338E50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DF6-9BB8-488B-9824-01BD900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3490F0-8170-4391-A0D8-5BCDC25C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BAD-B645-468D-A0A0-824BD868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4BC-239F-4B09-82B8-E12498217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1B32B-1CA6-4C7E-9C3F-B8224781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0BC9-CFE2-4DC0-AD67-FA502169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4E0-EBAC-4E7C-BE28-BC0FFD07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5D8B0-934B-4C02-BD23-78E9CD5A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2C38B-656C-42A7-A45B-4523264C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3314E-D827-488E-99B8-DF6687915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87AB4-C19B-4A84-AFAC-62987877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140AC-0AF7-4644-B94F-AA172F30B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8CD-4C6C-4B3F-B751-4FFF43B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350CB95-F3D1-49A5-BC14-8EB7A27C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AD44F-B14C-49C0-AED4-3E198278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753-75BC-4FDC-AE08-599116BA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BF5-709A-4722-B5F8-25FBC94C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8513D-2361-49C3-91F2-91FE1F67F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372F2-DFE7-4D16-9E72-0BF710D2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EC3-AA2A-4057-A61B-9067410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1CC7-C447-4EDF-914C-1D195793E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F3ECE-0A62-4491-90EA-14E9675F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6D3DB-A94B-4828-AFE7-6B168D6E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E744356-6CB2-4833-9D39-4BFF846754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62" y="0"/>
            <a:ext cx="1218707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DB3DC-FA1C-495C-A457-8142B608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EADB-4591-4818-A152-E71E204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F29E-CD5C-4B44-9B8E-833F2FB9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AE23-902A-43B4-80BC-34B0AD3F115B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004E7D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California Water Boards</a:t>
            </a:r>
          </a:p>
        </p:txBody>
      </p:sp>
    </p:spTree>
    <p:extLst>
      <p:ext uri="{BB962C8B-B14F-4D97-AF65-F5344CB8AC3E}">
        <p14:creationId xmlns:p14="http://schemas.microsoft.com/office/powerpoint/2010/main" val="35634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waterboards.ca.gov/pfas/" TargetMode="External"/><Relationship Id="rId7" Type="http://schemas.openxmlformats.org/officeDocument/2006/relationships/hyperlink" Target="https://www.waterboards.ca.gov/resources/email_subscriptions/swrcb_subscribe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PFAS@waterboards.ca.gov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waterboards.ca.gov/water_issues/programs/grants_loans/pfas.html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www.waterboards.ca.gov/drinking_water/certlic/drinkingwater/PFOA_PFOS.html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CFF9-7B4A-4F58-8204-051DF9D8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49" y="136525"/>
            <a:ext cx="11661071" cy="2276891"/>
          </a:xfrm>
        </p:spPr>
        <p:txBody>
          <a:bodyPr>
            <a:noAutofit/>
          </a:bodyPr>
          <a:lstStyle/>
          <a:p>
            <a:r>
              <a:rPr lang="en-US" sz="4400" dirty="0"/>
              <a:t>Characterizing PFAS in California’s Drinking Water, Groundwater, and Wastewater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2484C-1499-4EBF-AE7D-A9BC2C92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2"/>
            <a:ext cx="9144000" cy="218398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April 27, 2022 │CASA – Ask the Experts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</a:rPr>
              <a:t>Wendy Linck, PG, PMP</a:t>
            </a:r>
          </a:p>
          <a:p>
            <a:r>
              <a:rPr lang="en-US" sz="32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Division of Water Quality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3B9-551E-4F0A-B6FF-AAB47461D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Divisions of Drinking Water and Water Quality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FE09BE-1BBA-4501-85F5-80AD2D9FECE4}"/>
                  </a:ext>
                </a:extLst>
              </p14:cNvPr>
              <p14:cNvContentPartPr/>
              <p14:nvPr/>
            </p14:nvContentPartPr>
            <p14:xfrm>
              <a:off x="9593945" y="34039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FE09BE-1BBA-4501-85F5-80AD2D9FEC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4945" y="33949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E5C87E-E922-43AA-A9B3-6BE99E965E32}"/>
                  </a:ext>
                </a:extLst>
              </p14:cNvPr>
              <p14:cNvContentPartPr/>
              <p14:nvPr/>
            </p14:nvContentPartPr>
            <p14:xfrm>
              <a:off x="-1167895" y="115321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E5C87E-E922-43AA-A9B3-6BE99E965E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76895" y="114421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94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33"/>
            <a:ext cx="388208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>
                <a:solidFill>
                  <a:srgbClr val="004E7D"/>
                </a:solidFill>
              </a:rPr>
              <a:t>Drinking Water Supply Wells - PFOA/PFOS Notification Level /Response Level Exceedances </a:t>
            </a:r>
            <a:endParaRPr lang="en-US" sz="3600" kern="1200">
              <a:solidFill>
                <a:srgbClr val="004E7D"/>
              </a:solidFill>
              <a:highlight>
                <a:srgbClr val="FFFF00"/>
              </a:highlight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B6E79-BF38-40AC-A916-D35242DC6550}"/>
              </a:ext>
            </a:extLst>
          </p:cNvPr>
          <p:cNvSpPr txBox="1"/>
          <p:nvPr/>
        </p:nvSpPr>
        <p:spPr>
          <a:xfrm>
            <a:off x="243840" y="5385137"/>
            <a:ext cx="49576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 downloaded in February 2022 – raw water results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NL = Notification Level; QRAA = Quarterly Running Annual Average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RL = Response Level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PFOA and PFOS analyzed using EPA Method 537.1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PFOA: = NL = 5.1 ng/L, RL = 10 ng/L │PFOS: NL = 6.5 ng/L, RL = 40 ng/L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AE4DC20-6A84-42CE-B650-06772383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88" y="4844"/>
            <a:ext cx="697881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8D50903-CC52-4DAD-A7C9-DCDB32B898F4}"/>
              </a:ext>
            </a:extLst>
          </p:cNvPr>
          <p:cNvSpPr txBox="1">
            <a:spLocks/>
          </p:cNvSpPr>
          <p:nvPr/>
        </p:nvSpPr>
        <p:spPr>
          <a:xfrm>
            <a:off x="616157" y="239081"/>
            <a:ext cx="10868116" cy="94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4E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Shift Drinking Water Method to Match Source Data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DBE2A8-B36D-4D5D-8CE3-93F333291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02592"/>
              </p:ext>
            </p:extLst>
          </p:nvPr>
        </p:nvGraphicFramePr>
        <p:xfrm>
          <a:off x="273377" y="1186112"/>
          <a:ext cx="11538409" cy="520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8C0DC38-BF8A-40E4-BC02-6ABCE11A290A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06F1C6C-E53B-4993-8FC3-0C93125C622A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53322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9006EF-042A-4CA2-ACA3-83A137D5D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28949"/>
              </p:ext>
            </p:extLst>
          </p:nvPr>
        </p:nvGraphicFramePr>
        <p:xfrm>
          <a:off x="263951" y="1404230"/>
          <a:ext cx="11557261" cy="499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C01CCE0-6D85-42F8-814A-CDAAE9D7FFCF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868116" cy="94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4E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Estimates of Total Organofluorine in Drinking Water Reveals Interesting Results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EABAE5A-8336-4B77-80C4-A9292DED44E0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DB4A930-4D6C-4046-AB50-5AAF5C89CB80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0879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7"/>
    </mc:Choice>
    <mc:Fallback xmlns="">
      <p:transition spd="slow" advTm="1162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33"/>
            <a:ext cx="432106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>
                <a:solidFill>
                  <a:srgbClr val="004E7D"/>
                </a:solidFill>
              </a:rPr>
              <a:t>Method 537.1 Cumulative PFAS provides a broader understanding of Occurrence in Drinking Water </a:t>
            </a:r>
            <a:endParaRPr lang="en-US" sz="3600" kern="1200">
              <a:solidFill>
                <a:srgbClr val="004E7D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1058-B158-4DE6-B3D5-37A16D4FE390}"/>
              </a:ext>
            </a:extLst>
          </p:cNvPr>
          <p:cNvSpPr txBox="1"/>
          <p:nvPr/>
        </p:nvSpPr>
        <p:spPr>
          <a:xfrm>
            <a:off x="135688" y="5678710"/>
            <a:ext cx="502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Data downloaded in February 2022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Total PFAS sums based on EPA Method 537.1 (18 analytes) – Averages based on the PFAS sums for the last 4 quarters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D1C412C-F99E-4CC2-AE58-3F4A37DF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45" y="-570"/>
            <a:ext cx="683031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D37CC066-61FC-47F2-B72A-6E36E6398F66}"/>
              </a:ext>
            </a:extLst>
          </p:cNvPr>
          <p:cNvSpPr/>
          <p:nvPr/>
        </p:nvSpPr>
        <p:spPr>
          <a:xfrm rot="16200000">
            <a:off x="5796640" y="-2363832"/>
            <a:ext cx="822009" cy="1123962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FBED90-8AE9-44EA-9C28-F479C5F2D130}"/>
              </a:ext>
            </a:extLst>
          </p:cNvPr>
          <p:cNvSpPr/>
          <p:nvPr/>
        </p:nvSpPr>
        <p:spPr>
          <a:xfrm>
            <a:off x="1173945" y="3135944"/>
            <a:ext cx="2286000" cy="2553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EE53C39-5ED4-4575-BAC7-7BE87408E546}"/>
              </a:ext>
            </a:extLst>
          </p:cNvPr>
          <p:cNvSpPr/>
          <p:nvPr/>
        </p:nvSpPr>
        <p:spPr>
          <a:xfrm>
            <a:off x="3723933" y="3135944"/>
            <a:ext cx="2286000" cy="2553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B7A29F-899A-4597-B610-C2E45F33DE39}"/>
              </a:ext>
            </a:extLst>
          </p:cNvPr>
          <p:cNvSpPr/>
          <p:nvPr/>
        </p:nvSpPr>
        <p:spPr>
          <a:xfrm>
            <a:off x="6273921" y="3135944"/>
            <a:ext cx="2286000" cy="2553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986713-44F1-4B36-8FC9-628D78E8CB69}"/>
              </a:ext>
            </a:extLst>
          </p:cNvPr>
          <p:cNvSpPr/>
          <p:nvPr/>
        </p:nvSpPr>
        <p:spPr>
          <a:xfrm>
            <a:off x="8823910" y="3135944"/>
            <a:ext cx="2286000" cy="2553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BD126-0428-45D4-936F-75CB17D65D64}"/>
              </a:ext>
            </a:extLst>
          </p:cNvPr>
          <p:cNvSpPr txBox="1"/>
          <p:nvPr/>
        </p:nvSpPr>
        <p:spPr>
          <a:xfrm>
            <a:off x="397517" y="265190"/>
            <a:ext cx="11755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004E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Upcoming State and EPA actions…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15913B0-2384-453D-AF05-01EF38D42C13}"/>
              </a:ext>
            </a:extLst>
          </p:cNvPr>
          <p:cNvSpPr/>
          <p:nvPr/>
        </p:nvSpPr>
        <p:spPr>
          <a:xfrm>
            <a:off x="4288499" y="4609125"/>
            <a:ext cx="3200400" cy="4572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Contaminant Level (MCL) -  PFOA/PFOS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9AD4C995-0E30-4DDD-A85A-61E5EF81D986}"/>
              </a:ext>
            </a:extLst>
          </p:cNvPr>
          <p:cNvCxnSpPr>
            <a:cxnSpLocks/>
            <a:stCxn id="120" idx="0"/>
            <a:endCxn id="51" idx="2"/>
          </p:cNvCxnSpPr>
          <p:nvPr/>
        </p:nvCxnSpPr>
        <p:spPr>
          <a:xfrm rot="16200000" flipV="1">
            <a:off x="4768887" y="3489313"/>
            <a:ext cx="1217858" cy="1021766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94F15D7C-38F2-40A5-8DE0-A72A6636DE5C}"/>
              </a:ext>
            </a:extLst>
          </p:cNvPr>
          <p:cNvSpPr/>
          <p:nvPr/>
        </p:nvSpPr>
        <p:spPr>
          <a:xfrm>
            <a:off x="623775" y="3750194"/>
            <a:ext cx="3383280" cy="73152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NPDES Monitoring Requirements for Wastewater/Stormwater Discharges</a:t>
            </a:r>
            <a:b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Guidance to add PFAS Monitoring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BA8F44DD-CB4D-4CBB-83C3-3EBB28EF5613}"/>
              </a:ext>
            </a:extLst>
          </p:cNvPr>
          <p:cNvCxnSpPr>
            <a:cxnSpLocks/>
            <a:stCxn id="140" idx="0"/>
            <a:endCxn id="50" idx="2"/>
          </p:cNvCxnSpPr>
          <p:nvPr/>
        </p:nvCxnSpPr>
        <p:spPr>
          <a:xfrm flipV="1">
            <a:off x="2315415" y="3391267"/>
            <a:ext cx="1530" cy="358927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6B75DB2-DA22-4F58-991E-7B273A70295D}"/>
              </a:ext>
            </a:extLst>
          </p:cNvPr>
          <p:cNvSpPr/>
          <p:nvPr/>
        </p:nvSpPr>
        <p:spPr>
          <a:xfrm>
            <a:off x="4288499" y="5205050"/>
            <a:ext cx="3200400" cy="4572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Designation of PFOA/PFOS as Hazardous Substances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58D2638B-0825-4027-BA7E-94DA768A68D0}"/>
              </a:ext>
            </a:extLst>
          </p:cNvPr>
          <p:cNvCxnSpPr>
            <a:cxnSpLocks/>
            <a:stCxn id="51" idx="0"/>
            <a:endCxn id="156" idx="1"/>
          </p:cNvCxnSpPr>
          <p:nvPr/>
        </p:nvCxnSpPr>
        <p:spPr>
          <a:xfrm rot="5400000" flipH="1" flipV="1">
            <a:off x="4448894" y="2415813"/>
            <a:ext cx="1138170" cy="302092"/>
          </a:xfrm>
          <a:prstGeom prst="bentConnector2">
            <a:avLst/>
          </a:prstGeom>
          <a:ln w="1905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46F03DFC-A70F-4EA2-9BA9-6EFBD71243D2}"/>
              </a:ext>
            </a:extLst>
          </p:cNvPr>
          <p:cNvCxnSpPr>
            <a:cxnSpLocks/>
            <a:stCxn id="61" idx="0"/>
            <a:endCxn id="156" idx="3"/>
          </p:cNvCxnSpPr>
          <p:nvPr/>
        </p:nvCxnSpPr>
        <p:spPr>
          <a:xfrm rot="16200000" flipV="1">
            <a:off x="9295168" y="2464202"/>
            <a:ext cx="1138170" cy="205314"/>
          </a:xfrm>
          <a:prstGeom prst="bentConnector2">
            <a:avLst/>
          </a:prstGeom>
          <a:ln w="1905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3A0E4AB-6E90-4DAA-857E-93706F6F1B98}"/>
              </a:ext>
            </a:extLst>
          </p:cNvPr>
          <p:cNvSpPr/>
          <p:nvPr/>
        </p:nvSpPr>
        <p:spPr>
          <a:xfrm>
            <a:off x="6096000" y="3750194"/>
            <a:ext cx="2651760" cy="4572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Effluent Limitation Guidelines for Electroplating</a:t>
            </a: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2E1F04BA-DB4D-444E-8A1B-B259CC9E5612}"/>
              </a:ext>
            </a:extLst>
          </p:cNvPr>
          <p:cNvCxnSpPr>
            <a:cxnSpLocks/>
            <a:stCxn id="176" idx="0"/>
            <a:endCxn id="52" idx="2"/>
          </p:cNvCxnSpPr>
          <p:nvPr/>
        </p:nvCxnSpPr>
        <p:spPr>
          <a:xfrm flipH="1" flipV="1">
            <a:off x="7416921" y="3391267"/>
            <a:ext cx="4959" cy="358927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21F0F8CC-40F4-44EC-BB7C-E31A20203562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ate Placeholder 1">
            <a:extLst>
              <a:ext uri="{FF2B5EF4-FFF2-40B4-BE49-F238E27FC236}">
                <a16:creationId xmlns:a16="http://schemas.microsoft.com/office/drawing/2014/main" id="{D1CD2F4A-AA94-49B9-9035-B4523AB1CD43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7B1FB4E-2043-42FB-8F59-B2D569F6BD28}"/>
              </a:ext>
            </a:extLst>
          </p:cNvPr>
          <p:cNvSpPr/>
          <p:nvPr/>
        </p:nvSpPr>
        <p:spPr>
          <a:xfrm>
            <a:off x="8915350" y="3735123"/>
            <a:ext cx="2103120" cy="457200"/>
          </a:xfrm>
          <a:prstGeom prst="roundRect">
            <a:avLst>
              <a:gd name="adj" fmla="val 10000"/>
            </a:avLst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 anchorCtr="0"/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MCL – PFOA/PFOS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0EF8F95-09CE-4999-9C68-93E0C1884608}"/>
              </a:ext>
            </a:extLst>
          </p:cNvPr>
          <p:cNvCxnSpPr>
            <a:cxnSpLocks/>
            <a:stCxn id="29" idx="0"/>
            <a:endCxn id="61" idx="2"/>
          </p:cNvCxnSpPr>
          <p:nvPr/>
        </p:nvCxnSpPr>
        <p:spPr>
          <a:xfrm flipV="1">
            <a:off x="9966910" y="3391267"/>
            <a:ext cx="0" cy="343856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BD3286-210D-41FE-9513-A9D522974AA5}"/>
              </a:ext>
            </a:extLst>
          </p:cNvPr>
          <p:cNvSpPr/>
          <p:nvPr/>
        </p:nvSpPr>
        <p:spPr>
          <a:xfrm>
            <a:off x="5372713" y="2354035"/>
            <a:ext cx="4083596" cy="457200"/>
          </a:xfrm>
          <a:prstGeom prst="roundRect">
            <a:avLst>
              <a:gd name="adj" fmla="val 10000"/>
            </a:avLst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 anchorCtr="0"/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Complete Statewide Source Investigations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6E92B7D-07F7-48CC-9582-3A820C66DD27}"/>
              </a:ext>
            </a:extLst>
          </p:cNvPr>
          <p:cNvSpPr/>
          <p:nvPr/>
        </p:nvSpPr>
        <p:spPr>
          <a:xfrm>
            <a:off x="10141882" y="5783512"/>
            <a:ext cx="1828800" cy="365760"/>
          </a:xfrm>
          <a:prstGeom prst="roundRect">
            <a:avLst>
              <a:gd name="adj" fmla="val 10000"/>
            </a:avLst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 anchorCtr="0"/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State Water Board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C501DFA-AF2B-4BE1-8109-9D42FD045397}"/>
              </a:ext>
            </a:extLst>
          </p:cNvPr>
          <p:cNvSpPr/>
          <p:nvPr/>
        </p:nvSpPr>
        <p:spPr>
          <a:xfrm>
            <a:off x="10141882" y="5340645"/>
            <a:ext cx="1828800" cy="36576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4FD527CF-8080-4BFB-8513-F107B892E332}"/>
              </a:ext>
            </a:extLst>
          </p:cNvPr>
          <p:cNvCxnSpPr>
            <a:cxnSpLocks/>
            <a:stCxn id="52" idx="0"/>
            <a:endCxn id="40" idx="2"/>
          </p:cNvCxnSpPr>
          <p:nvPr/>
        </p:nvCxnSpPr>
        <p:spPr>
          <a:xfrm flipH="1" flipV="1">
            <a:off x="7414511" y="2811235"/>
            <a:ext cx="2410" cy="324709"/>
          </a:xfrm>
          <a:prstGeom prst="straightConnector1">
            <a:avLst/>
          </a:prstGeom>
          <a:ln w="19050">
            <a:solidFill>
              <a:srgbClr val="0020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D015A2E8-C787-4473-BB98-F6DBF241CCFE}"/>
              </a:ext>
            </a:extLst>
          </p:cNvPr>
          <p:cNvSpPr/>
          <p:nvPr/>
        </p:nvSpPr>
        <p:spPr>
          <a:xfrm>
            <a:off x="5169025" y="1769174"/>
            <a:ext cx="4592571" cy="4572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UCMR5 - Small &amp; Large Water System Sampling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B7AF198-71CF-4CCC-9186-241E3832ADA1}"/>
              </a:ext>
            </a:extLst>
          </p:cNvPr>
          <p:cNvSpPr/>
          <p:nvPr/>
        </p:nvSpPr>
        <p:spPr>
          <a:xfrm>
            <a:off x="623775" y="4609125"/>
            <a:ext cx="3383280" cy="457200"/>
          </a:xfrm>
          <a:prstGeom prst="roundRect">
            <a:avLst>
              <a:gd name="adj" fmla="val 10000"/>
            </a:avLst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 anchorCtr="0"/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Final Public Health Goal – PFOA/PFOS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1FCC7D6-2FF9-41E7-B57F-2FC9ABD74CDB}"/>
              </a:ext>
            </a:extLst>
          </p:cNvPr>
          <p:cNvCxnSpPr>
            <a:cxnSpLocks/>
            <a:stCxn id="140" idx="2"/>
            <a:endCxn id="86" idx="0"/>
          </p:cNvCxnSpPr>
          <p:nvPr/>
        </p:nvCxnSpPr>
        <p:spPr>
          <a:xfrm>
            <a:off x="2315415" y="4481714"/>
            <a:ext cx="0" cy="12741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8E2E158-02B4-4F5D-A2E7-74F9C5A8C68C}"/>
              </a:ext>
            </a:extLst>
          </p:cNvPr>
          <p:cNvSpPr/>
          <p:nvPr/>
        </p:nvSpPr>
        <p:spPr>
          <a:xfrm>
            <a:off x="623775" y="5205050"/>
            <a:ext cx="3383280" cy="457200"/>
          </a:xfrm>
          <a:prstGeom prst="roundRect">
            <a:avLst>
              <a:gd name="adj" fmla="val 10000"/>
            </a:avLst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 anchorCtr="0"/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/>
                <a:cs typeface="Arial"/>
              </a:rPr>
              <a:t>Issue Drinking Water Notification Level/Response Level -  </a:t>
            </a:r>
            <a:r>
              <a:rPr lang="en-US" sz="1400" b="1" err="1">
                <a:solidFill>
                  <a:srgbClr val="002060"/>
                </a:solidFill>
                <a:latin typeface="Arial"/>
                <a:cs typeface="Arial"/>
              </a:rPr>
              <a:t>PFHxS</a:t>
            </a:r>
            <a:endParaRPr lang="en-US" sz="1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C60BD58-FB15-4EFC-906E-C97901AB9260}"/>
              </a:ext>
            </a:extLst>
          </p:cNvPr>
          <p:cNvCxnSpPr>
            <a:cxnSpLocks/>
            <a:stCxn id="86" idx="2"/>
            <a:endCxn id="108" idx="0"/>
          </p:cNvCxnSpPr>
          <p:nvPr/>
        </p:nvCxnSpPr>
        <p:spPr>
          <a:xfrm>
            <a:off x="2315415" y="5066325"/>
            <a:ext cx="0" cy="1387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922311A-DC28-401B-92A5-66DE15A92865}"/>
              </a:ext>
            </a:extLst>
          </p:cNvPr>
          <p:cNvCxnSpPr>
            <a:cxnSpLocks/>
            <a:stCxn id="120" idx="2"/>
            <a:endCxn id="145" idx="0"/>
          </p:cNvCxnSpPr>
          <p:nvPr/>
        </p:nvCxnSpPr>
        <p:spPr>
          <a:xfrm>
            <a:off x="5888699" y="5066325"/>
            <a:ext cx="0" cy="1387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1EB1D87-6C23-428E-BD3C-20A6A91DEB00}"/>
              </a:ext>
            </a:extLst>
          </p:cNvPr>
          <p:cNvSpPr/>
          <p:nvPr/>
        </p:nvSpPr>
        <p:spPr>
          <a:xfrm>
            <a:off x="624907" y="1900759"/>
            <a:ext cx="3383280" cy="9144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14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Non-Drinking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Release of EPA Method 1633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Release of PFAS Total Organofluorine (TOF) Method</a:t>
            </a:r>
          </a:p>
        </p:txBody>
      </p:sp>
      <p:cxnSp>
        <p:nvCxnSpPr>
          <p:cNvPr id="69" name="Connector: Elbow 140">
            <a:extLst>
              <a:ext uri="{FF2B5EF4-FFF2-40B4-BE49-F238E27FC236}">
                <a16:creationId xmlns:a16="http://schemas.microsoft.com/office/drawing/2014/main" id="{98764A45-735B-4FDF-98F7-99BF1F7EBA07}"/>
              </a:ext>
            </a:extLst>
          </p:cNvPr>
          <p:cNvCxnSpPr>
            <a:cxnSpLocks/>
            <a:stCxn id="68" idx="2"/>
            <a:endCxn id="50" idx="0"/>
          </p:cNvCxnSpPr>
          <p:nvPr/>
        </p:nvCxnSpPr>
        <p:spPr>
          <a:xfrm>
            <a:off x="2316547" y="2815159"/>
            <a:ext cx="398" cy="320785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DF7C25-6034-414A-B6FA-648ED317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004E7D"/>
                </a:solidFill>
              </a:rPr>
              <a:t>More to come…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18C7AC9-9807-4081-BBED-4CAE8181E8A6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D89D97C-0239-427F-8FE0-05EFB6885965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F89E6-10CA-4A1A-8B41-7462A8FB8DA8}"/>
              </a:ext>
            </a:extLst>
          </p:cNvPr>
          <p:cNvSpPr txBox="1"/>
          <p:nvPr/>
        </p:nvSpPr>
        <p:spPr>
          <a:xfrm>
            <a:off x="1205083" y="1690690"/>
            <a:ext cx="1828800" cy="1554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7A1CA-4F9C-4E3D-ACF9-58D768B04DCB}"/>
              </a:ext>
            </a:extLst>
          </p:cNvPr>
          <p:cNvSpPr txBox="1"/>
          <p:nvPr/>
        </p:nvSpPr>
        <p:spPr>
          <a:xfrm>
            <a:off x="1205082" y="3420370"/>
            <a:ext cx="1828800" cy="1554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E0573-1007-4415-89C5-41E9B088292E}"/>
              </a:ext>
            </a:extLst>
          </p:cNvPr>
          <p:cNvSpPr txBox="1"/>
          <p:nvPr/>
        </p:nvSpPr>
        <p:spPr>
          <a:xfrm>
            <a:off x="1205082" y="5141239"/>
            <a:ext cx="1828800" cy="10772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D875AF-0B93-4715-AD4B-6D5EA8260CEA}"/>
              </a:ext>
            </a:extLst>
          </p:cNvPr>
          <p:cNvGrpSpPr/>
          <p:nvPr/>
        </p:nvGrpSpPr>
        <p:grpSpPr>
          <a:xfrm>
            <a:off x="3213100" y="1185357"/>
            <a:ext cx="7863043" cy="365760"/>
            <a:chOff x="2956087" y="1339163"/>
            <a:chExt cx="6854399" cy="3719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787705-2C72-4AE8-97A1-AF7CEBB28E41}"/>
                </a:ext>
              </a:extLst>
            </p:cNvPr>
            <p:cNvSpPr txBox="1"/>
            <p:nvPr/>
          </p:nvSpPr>
          <p:spPr>
            <a:xfrm>
              <a:off x="2956087" y="1339163"/>
              <a:ext cx="3347836" cy="369332"/>
            </a:xfrm>
            <a:prstGeom prst="rect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Industry Investigations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FDF97-5336-4FDB-8CB6-FF863DA062F6}"/>
                </a:ext>
              </a:extLst>
            </p:cNvPr>
            <p:cNvSpPr txBox="1"/>
            <p:nvPr/>
          </p:nvSpPr>
          <p:spPr>
            <a:xfrm>
              <a:off x="6462650" y="1339163"/>
              <a:ext cx="3347836" cy="371920"/>
            </a:xfrm>
            <a:prstGeom prst="rect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Drinking Water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B3CE41-B425-4F7D-903E-E252BD42DA2C}"/>
              </a:ext>
            </a:extLst>
          </p:cNvPr>
          <p:cNvSpPr txBox="1"/>
          <p:nvPr/>
        </p:nvSpPr>
        <p:spPr>
          <a:xfrm>
            <a:off x="3213100" y="1683775"/>
            <a:ext cx="7863043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Assess PFAS at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surface water intakes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along several major rivers in CA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5F1F8-68A5-4371-B246-223493A4AD67}"/>
              </a:ext>
            </a:extLst>
          </p:cNvPr>
          <p:cNvSpPr txBox="1"/>
          <p:nvPr/>
        </p:nvSpPr>
        <p:spPr>
          <a:xfrm>
            <a:off x="7232002" y="5141239"/>
            <a:ext cx="388672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Continue issuing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new water treatment permits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to public water systems for PFAS removal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91E72-C782-4610-B384-AA246D85F6CD}"/>
              </a:ext>
            </a:extLst>
          </p:cNvPr>
          <p:cNvSpPr txBox="1"/>
          <p:nvPr/>
        </p:nvSpPr>
        <p:spPr>
          <a:xfrm>
            <a:off x="3213100" y="2879410"/>
            <a:ext cx="7863043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Determine </a:t>
            </a:r>
            <a:r>
              <a:rPr lang="en-US" b="1"/>
              <a:t>unknown PFAS chemicals </a:t>
            </a:r>
            <a:r>
              <a:rPr lang="en-US"/>
              <a:t>using non-target 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432BE2-BDF5-4396-AAB1-41C1B8A7FE8A}"/>
              </a:ext>
            </a:extLst>
          </p:cNvPr>
          <p:cNvSpPr txBox="1"/>
          <p:nvPr/>
        </p:nvSpPr>
        <p:spPr>
          <a:xfrm>
            <a:off x="3213100" y="2183214"/>
            <a:ext cx="78630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PFAS assessment monitoring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 Stream Pollution Trends Monitoring Program (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) and Surface Water Ambient Monitoring Program (SWAMP)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95D5D-7ACA-4248-BE77-1E34150772A2}"/>
              </a:ext>
            </a:extLst>
          </p:cNvPr>
          <p:cNvSpPr txBox="1"/>
          <p:nvPr/>
        </p:nvSpPr>
        <p:spPr>
          <a:xfrm>
            <a:off x="7235662" y="3414718"/>
            <a:ext cx="388672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Re-Issue Orders to Public Water Systems for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EPA Method 533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CE0C3-57BD-4BF8-A4D9-BC4983CF8C3F}"/>
              </a:ext>
            </a:extLst>
          </p:cNvPr>
          <p:cNvSpPr txBox="1"/>
          <p:nvPr/>
        </p:nvSpPr>
        <p:spPr>
          <a:xfrm>
            <a:off x="7232001" y="4243330"/>
            <a:ext cx="388672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Issue New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Notification Levels and Response Levels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as necessary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936E-5D16-4E74-9993-8AD7476A582B}"/>
              </a:ext>
            </a:extLst>
          </p:cNvPr>
          <p:cNvSpPr txBox="1"/>
          <p:nvPr/>
        </p:nvSpPr>
        <p:spPr>
          <a:xfrm>
            <a:off x="3213099" y="3414718"/>
            <a:ext cx="3839685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600">
                <a:latin typeface="Arial"/>
                <a:cs typeface="Arial"/>
              </a:rPr>
              <a:t>Incorporate PFAS </a:t>
            </a:r>
            <a:r>
              <a:rPr lang="en-US" sz="1600" b="1">
                <a:latin typeface="Arial"/>
                <a:cs typeface="Arial"/>
              </a:rPr>
              <a:t>monitoring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b="1">
                <a:latin typeface="Arial"/>
                <a:cs typeface="Arial"/>
              </a:rPr>
              <a:t>requirements </a:t>
            </a:r>
            <a:r>
              <a:rPr lang="en-US" sz="1600">
                <a:latin typeface="Arial"/>
                <a:cs typeface="Arial"/>
              </a:rPr>
              <a:t>into permits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62ED7-9AC0-4CE5-A0B5-E26759D90740}"/>
              </a:ext>
            </a:extLst>
          </p:cNvPr>
          <p:cNvSpPr txBox="1"/>
          <p:nvPr/>
        </p:nvSpPr>
        <p:spPr>
          <a:xfrm>
            <a:off x="3213100" y="5141240"/>
            <a:ext cx="383968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lvl="0"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pretreatment program compliance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w/EPA’s PFAS Effluent Limitations Guidelines and/or other PFAS discharge requirements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7DF29-A4B6-42BC-AA99-DDF73EF5E5D0}"/>
              </a:ext>
            </a:extLst>
          </p:cNvPr>
          <p:cNvSpPr txBox="1"/>
          <p:nvPr/>
        </p:nvSpPr>
        <p:spPr>
          <a:xfrm>
            <a:off x="3213099" y="4243330"/>
            <a:ext cx="3839685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Incorporate EPA’s PFAS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monitoring requirements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into NPDES permits</a:t>
            </a:r>
          </a:p>
        </p:txBody>
      </p:sp>
    </p:spTree>
    <p:extLst>
      <p:ext uri="{BB962C8B-B14F-4D97-AF65-F5344CB8AC3E}">
        <p14:creationId xmlns:p14="http://schemas.microsoft.com/office/powerpoint/2010/main" val="41592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BBFDDF-6FCF-41ED-87C8-99F6DDD224B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72714341"/>
              </p:ext>
            </p:extLst>
          </p:nvPr>
        </p:nvGraphicFramePr>
        <p:xfrm>
          <a:off x="719137" y="1466056"/>
          <a:ext cx="10753725" cy="39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364B29F-BCE1-41F0-B6F3-483737D72C56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2778DF2-CFDF-4387-B8B2-573701B4158F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9FA23BC-9DB1-45C6-90EE-26CD57D66F57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4E7D"/>
                </a:solidFill>
              </a:rPr>
              <a:t>California Coordinating Agencies</a:t>
            </a:r>
          </a:p>
        </p:txBody>
      </p:sp>
    </p:spTree>
    <p:extLst>
      <p:ext uri="{BB962C8B-B14F-4D97-AF65-F5344CB8AC3E}">
        <p14:creationId xmlns:p14="http://schemas.microsoft.com/office/powerpoint/2010/main" val="122253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DF7C25-6034-414A-B6FA-648ED317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E7D"/>
                </a:solidFill>
              </a:rPr>
              <a:t>More information available at…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7864BB6-F5DC-470E-BF52-9B234FB4A8BF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C2D00ED-ADCF-4EEF-9DCA-3781AE7D791A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9F1D8-F8BC-4200-A0D4-AFAA494311E6}"/>
              </a:ext>
            </a:extLst>
          </p:cNvPr>
          <p:cNvSpPr txBox="1"/>
          <p:nvPr/>
        </p:nvSpPr>
        <p:spPr>
          <a:xfrm>
            <a:off x="683490" y="1748970"/>
            <a:ext cx="6585527" cy="43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ts val="2500"/>
              </a:lnSpc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1800" b="1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Board’s PFAS Website: </a:t>
            </a:r>
            <a:r>
              <a:rPr lang="en-US" sz="1800" b="0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www.waterboards.ca.gov/pfas/</a:t>
            </a:r>
            <a:endParaRPr lang="en-US" sz="1800" b="0">
              <a:solidFill>
                <a:srgbClr val="001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2500"/>
              </a:lnSpc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1800" b="1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Drinking Water PFOA/PFOS website</a:t>
            </a:r>
            <a:r>
              <a:rPr lang="en-US" sz="1800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www.waterboards.ca.gov/drinking_water/certlic/drinkingwater/PFOA_PFOS.html</a:t>
            </a:r>
            <a:r>
              <a:rPr lang="en-US" sz="1800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>
              <a:lnSpc>
                <a:spcPts val="2500"/>
              </a:lnSpc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b="1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Financial Assistance PFAS Funding website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sz="1800">
                <a:latin typeface="Arial"/>
                <a:cs typeface="Arial"/>
                <a:hlinkClick r:id="rId5"/>
              </a:rPr>
              <a:t>https://www.waterboards.ca.gov/water_issues/programs/grants_loans/pfas.html</a:t>
            </a:r>
            <a:endParaRPr lang="en-US">
              <a:solidFill>
                <a:srgbClr val="001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sz="1800" b="1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800" b="0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PFAS@waterboards.ca.gov</a:t>
            </a:r>
            <a:r>
              <a:rPr lang="en-US" sz="1800" b="0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00"/>
              </a:lnSpc>
              <a:spcBef>
                <a:spcPts val="200"/>
              </a:spcBef>
              <a:spcAft>
                <a:spcPts val="1200"/>
              </a:spcAft>
            </a:pPr>
            <a:r>
              <a:rPr lang="en-US" sz="1800" b="1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Receive Notifications: </a:t>
            </a:r>
            <a:r>
              <a:rPr lang="en-US" sz="1800" b="0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https://www.waterboards.ca.gov/resources/email_subscriptions/swrcb_subscribe.htm</a:t>
            </a:r>
            <a:r>
              <a:rPr lang="en-US" sz="1800" b="0" u="none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1B36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Twitter - Free social media icons">
            <a:extLst>
              <a:ext uri="{FF2B5EF4-FFF2-40B4-BE49-F238E27FC236}">
                <a16:creationId xmlns:a16="http://schemas.microsoft.com/office/drawing/2014/main" id="{5036843D-3CDC-4729-82B6-3243B036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34" y="276112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A32EB-4020-4F40-BDEA-8CD391982F31}"/>
              </a:ext>
            </a:extLst>
          </p:cNvPr>
          <p:cNvSpPr/>
          <p:nvPr/>
        </p:nvSpPr>
        <p:spPr>
          <a:xfrm>
            <a:off x="8364523" y="2803722"/>
            <a:ext cx="219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@CaWaterBoards</a:t>
            </a:r>
          </a:p>
        </p:txBody>
      </p:sp>
      <p:pic>
        <p:nvPicPr>
          <p:cNvPr id="14" name="Picture 4" descr="Facebook icon">
            <a:extLst>
              <a:ext uri="{FF2B5EF4-FFF2-40B4-BE49-F238E27FC236}">
                <a16:creationId xmlns:a16="http://schemas.microsoft.com/office/drawing/2014/main" id="{EAE3C2A1-9959-475D-B56F-1E0EFD4B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34" y="377729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314585-C66F-440B-AECA-85034C7A5D55}"/>
              </a:ext>
            </a:extLst>
          </p:cNvPr>
          <p:cNvSpPr/>
          <p:nvPr/>
        </p:nvSpPr>
        <p:spPr>
          <a:xfrm>
            <a:off x="8364523" y="3698542"/>
            <a:ext cx="3053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State Water Resources Control Board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63C8A8-3546-442A-96D4-4632AFB39137}"/>
              </a:ext>
            </a:extLst>
          </p:cNvPr>
          <p:cNvSpPr/>
          <p:nvPr/>
        </p:nvSpPr>
        <p:spPr>
          <a:xfrm>
            <a:off x="8364523" y="1865060"/>
            <a:ext cx="263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@ca.water.boards</a:t>
            </a:r>
          </a:p>
        </p:txBody>
      </p:sp>
      <p:pic>
        <p:nvPicPr>
          <p:cNvPr id="17" name="Picture 6" descr="Instagram icon - Free download on Iconfinder">
            <a:extLst>
              <a:ext uri="{FF2B5EF4-FFF2-40B4-BE49-F238E27FC236}">
                <a16:creationId xmlns:a16="http://schemas.microsoft.com/office/drawing/2014/main" id="{945DA83C-B688-4FA5-84FB-1180490D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34" y="182246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32B86B-FF34-4A31-A814-39A2C64E918E}"/>
              </a:ext>
            </a:extLst>
          </p:cNvPr>
          <p:cNvSpPr/>
          <p:nvPr/>
        </p:nvSpPr>
        <p:spPr>
          <a:xfrm>
            <a:off x="8364523" y="4639774"/>
            <a:ext cx="2790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r>
              <a:rPr lang="en-US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</p:txBody>
      </p:sp>
      <p:pic>
        <p:nvPicPr>
          <p:cNvPr id="19" name="Picture 8" descr="Free Youtube Logo Icon, Symbol. Download in PNG, SVG format.">
            <a:extLst>
              <a:ext uri="{FF2B5EF4-FFF2-40B4-BE49-F238E27FC236}">
                <a16:creationId xmlns:a16="http://schemas.microsoft.com/office/drawing/2014/main" id="{B9910533-8F7B-48CD-8EC8-DC4A9B6B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34" y="473561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A4216-CBD1-4EEE-8F88-81371557F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15"/>
          <a:stretch/>
        </p:blipFill>
        <p:spPr>
          <a:xfrm>
            <a:off x="568275" y="121008"/>
            <a:ext cx="6215062" cy="6222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BC3A3-955E-4256-A44A-96DC9FF0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767" y="469695"/>
            <a:ext cx="3537101" cy="2237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Perspective on the PFAS Class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1AA060-A234-4552-A6C3-9632F1EBA012}"/>
              </a:ext>
            </a:extLst>
          </p:cNvPr>
          <p:cNvSpPr txBox="1"/>
          <p:nvPr/>
        </p:nvSpPr>
        <p:spPr>
          <a:xfrm>
            <a:off x="8233094" y="4991248"/>
            <a:ext cx="357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USEPA PFAS Master Description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EC95E-DB97-42CD-BB0F-FA9A7C75919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55799" y="4256472"/>
            <a:ext cx="320040" cy="30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0484D-7D1E-482F-8AEF-CE79BF855F1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55799" y="3492252"/>
            <a:ext cx="320040" cy="320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2CBBC6-4341-41A2-BDD5-80420B89432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655799" y="2755698"/>
            <a:ext cx="320040" cy="320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E4D677-CCA1-46DF-97C3-5629B8B86A32}"/>
              </a:ext>
            </a:extLst>
          </p:cNvPr>
          <p:cNvSpPr txBox="1"/>
          <p:nvPr/>
        </p:nvSpPr>
        <p:spPr>
          <a:xfrm>
            <a:off x="8233094" y="4305797"/>
            <a:ext cx="3288144" cy="2699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3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OECD Global PFAS Database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5BDBC-A6A8-408D-9AB4-BA77387885ED}"/>
              </a:ext>
            </a:extLst>
          </p:cNvPr>
          <p:cNvSpPr txBox="1"/>
          <p:nvPr/>
        </p:nvSpPr>
        <p:spPr>
          <a:xfrm>
            <a:off x="8233094" y="3467606"/>
            <a:ext cx="357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Non-Target Analysis (NTA)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D1C9B-AF15-488B-A237-8D2BA75B8C16}"/>
              </a:ext>
            </a:extLst>
          </p:cNvPr>
          <p:cNvSpPr txBox="1"/>
          <p:nvPr/>
        </p:nvSpPr>
        <p:spPr>
          <a:xfrm>
            <a:off x="8233094" y="2731052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USEPA Analytical Methods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EAE745-DD26-44E2-B680-69C86E0B3EE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244" y="5015894"/>
            <a:ext cx="311150" cy="320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507A06-B952-41AB-895C-1B193CFA7AC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655799" y="5741635"/>
            <a:ext cx="320040" cy="320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595FCD-E965-4163-8D90-E579C8E32289}"/>
              </a:ext>
            </a:extLst>
          </p:cNvPr>
          <p:cNvSpPr txBox="1"/>
          <p:nvPr/>
        </p:nvSpPr>
        <p:spPr>
          <a:xfrm>
            <a:off x="8233094" y="5706991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USEPA PFAS Master List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A1DDFA-0ACF-4E26-8FBA-BCE8EF96EB1B}"/>
              </a:ext>
            </a:extLst>
          </p:cNvPr>
          <p:cNvSpPr txBox="1"/>
          <p:nvPr/>
        </p:nvSpPr>
        <p:spPr>
          <a:xfrm>
            <a:off x="569991" y="5947309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405352-0A5A-4D4C-BA07-242E673C010E}"/>
              </a:ext>
            </a:extLst>
          </p:cNvPr>
          <p:cNvSpPr txBox="1"/>
          <p:nvPr/>
        </p:nvSpPr>
        <p:spPr>
          <a:xfrm>
            <a:off x="569991" y="4197513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~4,700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EBB99D-1CF4-45E5-9122-67E286A9D04B}"/>
              </a:ext>
            </a:extLst>
          </p:cNvPr>
          <p:cNvSpPr txBox="1"/>
          <p:nvPr/>
        </p:nvSpPr>
        <p:spPr>
          <a:xfrm>
            <a:off x="569991" y="24015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34806D-30AA-44C7-B4A3-73B50E3E1424}"/>
              </a:ext>
            </a:extLst>
          </p:cNvPr>
          <p:cNvSpPr txBox="1"/>
          <p:nvPr/>
        </p:nvSpPr>
        <p:spPr>
          <a:xfrm>
            <a:off x="591776" y="2002719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~1,200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70DBFB-5C8B-4117-ADC5-3BAE17E1A753}"/>
              </a:ext>
            </a:extLst>
          </p:cNvPr>
          <p:cNvSpPr txBox="1"/>
          <p:nvPr/>
        </p:nvSpPr>
        <p:spPr>
          <a:xfrm>
            <a:off x="569991" y="4930136"/>
            <a:ext cx="81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~6,300</a:t>
            </a: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35F993C0-0FE7-4B1A-A1CE-CEDE88643E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7598F8D2-3996-4846-B074-DFEE8ED64F78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42290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33"/>
            <a:ext cx="541972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kern="1200" dirty="0">
                <a:solidFill>
                  <a:srgbClr val="004E7D"/>
                </a:solidFill>
              </a:rPr>
              <a:t>Occurrence of PFAS</a:t>
            </a:r>
            <a:br>
              <a:rPr lang="en-US" kern="1200" dirty="0">
                <a:solidFill>
                  <a:srgbClr val="004E7D"/>
                </a:solidFill>
              </a:rPr>
            </a:br>
            <a:r>
              <a:rPr lang="en-US" kern="1200" dirty="0">
                <a:solidFill>
                  <a:srgbClr val="004E7D"/>
                </a:solidFill>
              </a:rPr>
              <a:t>at Industries is Being Gathered State-Wide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C00653F-346D-4E71-95F0-FB6D1213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5458"/>
            <a:ext cx="5708073" cy="64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004E7D"/>
                </a:solidFill>
              </a:rPr>
              <a:t>Over 50% of the Industrial Sources in Wastewater are </a:t>
            </a:r>
            <a:r>
              <a:rPr lang="en-US" sz="4000" u="sng">
                <a:solidFill>
                  <a:srgbClr val="004E7D"/>
                </a:solidFill>
              </a:rPr>
              <a:t>Potential</a:t>
            </a:r>
            <a:r>
              <a:rPr lang="en-US" sz="4000">
                <a:solidFill>
                  <a:srgbClr val="004E7D"/>
                </a:solidFill>
              </a:rPr>
              <a:t> Sources of PFAS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171B5F2-11B4-4F1A-834D-D50DE889BEA8}"/>
              </a:ext>
              <a:ext uri="{147F2762-F138-4A5C-976F-8EAC2B608ADB}">
                <a16:predDERef xmlns:a16="http://schemas.microsoft.com/office/drawing/2014/main" pred="{CFDDC7B2-A457-4A4C-BE9E-E245AD06F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27302"/>
              </p:ext>
            </p:extLst>
          </p:nvPr>
        </p:nvGraphicFramePr>
        <p:xfrm>
          <a:off x="152431" y="1690688"/>
          <a:ext cx="5438542" cy="465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E88AB2-CF55-4C22-8E8C-E853BE781B43}"/>
              </a:ext>
              <a:ext uri="{147F2762-F138-4A5C-976F-8EAC2B608ADB}">
                <a16:predDERef xmlns:a16="http://schemas.microsoft.com/office/drawing/2014/main" pred="{2265CCD6-FBC4-4D23-99AD-0548DBED7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483434"/>
              </p:ext>
            </p:extLst>
          </p:nvPr>
        </p:nvGraphicFramePr>
        <p:xfrm>
          <a:off x="5107021" y="1690688"/>
          <a:ext cx="7084979" cy="465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0B700A-2D01-4DC2-ABFB-B47F82F78DCA}"/>
              </a:ext>
            </a:extLst>
          </p:cNvPr>
          <p:cNvSpPr txBox="1"/>
          <p:nvPr/>
        </p:nvSpPr>
        <p:spPr>
          <a:xfrm>
            <a:off x="929802" y="1939344"/>
            <a:ext cx="408561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4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Number of WWTPs</a:t>
            </a:r>
            <a:br>
              <a:rPr lang="en-US"/>
            </a:br>
            <a:r>
              <a:rPr lang="en-US"/>
              <a:t> BY Influent Flow source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D62E4EE-C025-4CCE-AC8B-96C9A7EE0F74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E4C2824-14E6-476E-9E2E-B298939C6F25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4329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004E7D"/>
                </a:solidFill>
              </a:rPr>
              <a:t>State-wide Industry Investigative Orders has provided vital information but there are gaps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2324BFB-D586-451A-B254-FB261AAA9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31984"/>
              </p:ext>
            </p:extLst>
          </p:nvPr>
        </p:nvGraphicFramePr>
        <p:xfrm>
          <a:off x="1097383" y="5189499"/>
          <a:ext cx="97880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74">
                  <a:extLst>
                    <a:ext uri="{9D8B030D-6E8A-4147-A177-3AD203B41FA5}">
                      <a16:colId xmlns:a16="http://schemas.microsoft.com/office/drawing/2014/main" val="4227160225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1299935631"/>
                    </a:ext>
                  </a:extLst>
                </a:gridCol>
                <a:gridCol w="2649682">
                  <a:extLst>
                    <a:ext uri="{9D8B030D-6E8A-4147-A177-3AD203B41FA5}">
                      <a16:colId xmlns:a16="http://schemas.microsoft.com/office/drawing/2014/main" val="4024613313"/>
                    </a:ext>
                  </a:extLst>
                </a:gridCol>
                <a:gridCol w="2621433">
                  <a:extLst>
                    <a:ext uri="{9D8B030D-6E8A-4147-A177-3AD203B41FA5}">
                      <a16:colId xmlns:a16="http://schemas.microsoft.com/office/drawing/2014/main" val="143088168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assessed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Detected to Low Concentrations (&lt;100 ppt)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Concentrations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 ppt to 5,000 ppt)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Concentrations (&gt;5,000 ppt)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75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3E089C-0922-4D85-966B-C310677B4297}"/>
              </a:ext>
            </a:extLst>
          </p:cNvPr>
          <p:cNvSpPr txBox="1"/>
          <p:nvPr/>
        </p:nvSpPr>
        <p:spPr>
          <a:xfrm>
            <a:off x="923926" y="5925623"/>
            <a:ext cx="101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1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matrices were analyzed using the DoD QSM with 25 to 38 analytes.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90A0711-0456-4BCA-BC61-8EAC574915D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91B04C49-21BC-459C-9813-77CEAE1D1846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F09D4258-AFF9-4F66-8C60-61AA9EC37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38381"/>
              </p:ext>
            </p:extLst>
          </p:nvPr>
        </p:nvGraphicFramePr>
        <p:xfrm>
          <a:off x="923925" y="1838681"/>
          <a:ext cx="10134924" cy="3132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111968338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6935836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60747898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415816945"/>
                    </a:ext>
                  </a:extLst>
                </a:gridCol>
                <a:gridCol w="1715655">
                  <a:extLst>
                    <a:ext uri="{9D8B030D-6E8A-4147-A177-3AD203B41FA5}">
                      <a16:colId xmlns:a16="http://schemas.microsoft.com/office/drawing/2014/main" val="4285309971"/>
                    </a:ext>
                  </a:extLst>
                </a:gridCol>
                <a:gridCol w="1951794">
                  <a:extLst>
                    <a:ext uri="{9D8B030D-6E8A-4147-A177-3AD203B41FA5}">
                      <a16:colId xmlns:a16="http://schemas.microsoft.com/office/drawing/2014/main" val="431984398"/>
                    </a:ext>
                  </a:extLst>
                </a:gridCol>
              </a:tblGrid>
              <a:tr h="486728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Chrome Platers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Landfills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POTWs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Fuel Terminals/ Refineries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76396"/>
                  </a:ext>
                </a:extLst>
              </a:tr>
              <a:tr h="482508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Includes biosolids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61707"/>
                  </a:ext>
                </a:extLst>
              </a:tr>
              <a:tr h="455001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Groundwater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25463"/>
                  </a:ext>
                </a:extLst>
              </a:tr>
              <a:tr h="455001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Stormwater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31581"/>
                  </a:ext>
                </a:extLst>
              </a:tr>
              <a:tr h="66202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Water/ Sediment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85254"/>
                  </a:ext>
                </a:extLst>
              </a:tr>
              <a:tr h="490189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Wastewater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 Includes leachate</a:t>
                      </a:r>
                    </a:p>
                  </a:txBody>
                  <a:tcPr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0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8D50903-CC52-4DAD-A7C9-DCDB32B898F4}"/>
              </a:ext>
            </a:extLst>
          </p:cNvPr>
          <p:cNvSpPr txBox="1">
            <a:spLocks/>
          </p:cNvSpPr>
          <p:nvPr/>
        </p:nvSpPr>
        <p:spPr>
          <a:xfrm>
            <a:off x="616157" y="239081"/>
            <a:ext cx="11195628" cy="94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4E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0">
                <a:latin typeface="Arial" panose="020B0604020202020204" pitchFamily="34" charset="0"/>
                <a:cs typeface="Arial" panose="020B0604020202020204" pitchFamily="34" charset="0"/>
              </a:rPr>
              <a:t>Median Concentrations in </a:t>
            </a:r>
            <a:r>
              <a:rPr lang="en-US" sz="3400" b="0" kern="1200">
                <a:solidFill>
                  <a:srgbClr val="004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US" sz="3400" b="0">
                <a:latin typeface="Arial" panose="020B0604020202020204" pitchFamily="34" charset="0"/>
                <a:cs typeface="Arial" panose="020B0604020202020204" pitchFamily="34" charset="0"/>
              </a:rPr>
              <a:t> Investigation Samples are less than 100 ng/L except Landfill Leachate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DE6648-44E3-4CC8-9F56-81114D67A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59659"/>
              </p:ext>
            </p:extLst>
          </p:nvPr>
        </p:nvGraphicFramePr>
        <p:xfrm>
          <a:off x="263951" y="1186112"/>
          <a:ext cx="11547834" cy="519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FF1E9A-7DC2-4936-90E5-17E88E36F1D5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7C39BC5-35CB-4DF2-A29A-34402460950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5302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2" y="1921853"/>
            <a:ext cx="4014524" cy="2552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>
                <a:solidFill>
                  <a:srgbClr val="004E7D"/>
                </a:solidFill>
              </a:rPr>
              <a:t>PFAS is in  </a:t>
            </a:r>
            <a:r>
              <a:rPr lang="en-US">
                <a:solidFill>
                  <a:srgbClr val="004E7D"/>
                </a:solidFill>
              </a:rPr>
              <a:t>W</a:t>
            </a:r>
            <a:r>
              <a:rPr lang="en-US" kern="1200">
                <a:solidFill>
                  <a:srgbClr val="004E7D"/>
                </a:solidFill>
              </a:rPr>
              <a:t>astewater</a:t>
            </a:r>
            <a:endParaRPr lang="en-US" kern="1200">
              <a:solidFill>
                <a:srgbClr val="004E7D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40CA-3318-4909-8415-275413D72DE0}"/>
              </a:ext>
            </a:extLst>
          </p:cNvPr>
          <p:cNvSpPr txBox="1"/>
          <p:nvPr/>
        </p:nvSpPr>
        <p:spPr>
          <a:xfrm>
            <a:off x="304539" y="5875125"/>
            <a:ext cx="484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Data downloaded in February 2022 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Samples analyzed using the DoD QSM (38 analytes)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E2673B6-6BBC-4DD1-88F8-79DB9CCAE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65" y="-2455"/>
            <a:ext cx="71127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1" y="1921853"/>
            <a:ext cx="4208939" cy="2552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4E7D"/>
                </a:solidFill>
              </a:rPr>
              <a:t>PFAS is in Groundwater at POTWs</a:t>
            </a:r>
            <a:endParaRPr lang="en-US" kern="1200" dirty="0">
              <a:solidFill>
                <a:srgbClr val="004E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40CA-3318-4909-8415-275413D72DE0}"/>
              </a:ext>
            </a:extLst>
          </p:cNvPr>
          <p:cNvSpPr txBox="1"/>
          <p:nvPr/>
        </p:nvSpPr>
        <p:spPr>
          <a:xfrm>
            <a:off x="136503" y="5488196"/>
            <a:ext cx="4942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Data downloaded in February 2022 – Airports, Landfills, Chrome Platers, WWTPS, and GAMA - Priority Basin Project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Total PFAS sums based on DoD QSM (25 to 38 analytes)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Pollution Burden Percentiles from </a:t>
            </a: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CalEnviroScreen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V4.0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5FDC95-6D74-413B-A465-6291C1E58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64" y="5967"/>
            <a:ext cx="711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65C74F-6575-4E40-8A77-D8BCEBFDB893}"/>
              </a:ext>
            </a:extLst>
          </p:cNvPr>
          <p:cNvSpPr txBox="1">
            <a:spLocks/>
          </p:cNvSpPr>
          <p:nvPr/>
        </p:nvSpPr>
        <p:spPr>
          <a:xfrm>
            <a:off x="5727940" y="6451364"/>
            <a:ext cx="683517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F01CE9-20E8-4B02-B8D3-79271D53A15D}"/>
              </a:ext>
            </a:extLst>
          </p:cNvPr>
          <p:cNvSpPr txBox="1">
            <a:spLocks/>
          </p:cNvSpPr>
          <p:nvPr/>
        </p:nvSpPr>
        <p:spPr>
          <a:xfrm>
            <a:off x="129856" y="6451364"/>
            <a:ext cx="1566255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April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046FF-7EA9-4B29-AF1D-5844EEDC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1" y="1921853"/>
            <a:ext cx="4208939" cy="2552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4E7D"/>
                </a:solidFill>
              </a:rPr>
              <a:t>PFAS is in Groundwater - Statewide </a:t>
            </a:r>
            <a:endParaRPr lang="en-US" kern="1200" dirty="0">
              <a:solidFill>
                <a:srgbClr val="004E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40CA-3318-4909-8415-275413D72DE0}"/>
              </a:ext>
            </a:extLst>
          </p:cNvPr>
          <p:cNvSpPr txBox="1"/>
          <p:nvPr/>
        </p:nvSpPr>
        <p:spPr>
          <a:xfrm>
            <a:off x="136503" y="5488196"/>
            <a:ext cx="4942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Data downloaded in February 2022 – Airports, Landfills, Chrome Platers, WWTPS, and GAMA - Priority Basin Project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Total PFAS sums based on DoD QSM (25 to 38 analytes)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Pollution Burden Percentiles from </a:t>
            </a: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CalEnviroScreen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V4.0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21109E5-1D94-40C7-96A2-3B4527B99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64" y="0"/>
            <a:ext cx="711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81"/>
    </mc:Choice>
    <mc:Fallback xmlns="">
      <p:transition spd="slow" advTm="30858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PFAS_Pres_Template_White Background" id="{1FD56024-E2D6-4047-9973-7AFF67678EA3}" vid="{0FEFFFA9-E39C-4617-A366-E2537C2EE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WQ Document" ma:contentTypeID="0x010100F57B56A979CD314583F71FB183DEA39601004E637932524FCC4BB23B53EA2DD30811" ma:contentTypeVersion="34" ma:contentTypeDescription="" ma:contentTypeScope="" ma:versionID="b8de106aaa032c740a03f027f22c65c4">
  <xsd:schema xmlns:xsd="http://www.w3.org/2001/XMLSchema" xmlns:xs="http://www.w3.org/2001/XMLSchema" xmlns:p="http://schemas.microsoft.com/office/2006/metadata/properties" xmlns:ns2="851dfaa3-aae8-4c03-b90c-7dd4a6526d0d" xmlns:ns3="f494de2a-a30c-4bf7-be42-f1db506d7d08" targetNamespace="http://schemas.microsoft.com/office/2006/metadata/properties" ma:root="true" ma:fieldsID="b67d00be501d71d41a5de0e3d5360477" ns2:_="" ns3:_="">
    <xsd:import namespace="851dfaa3-aae8-4c03-b90c-7dd4a6526d0d"/>
    <xsd:import namespace="f494de2a-a30c-4bf7-be42-f1db506d7d08"/>
    <xsd:element name="properties">
      <xsd:complexType>
        <xsd:sequence>
          <xsd:element name="documentManagement">
            <xsd:complexType>
              <xsd:all>
                <xsd:element ref="ns2:g9caa3f1f2e244bc8e042fdb9640a251" minOccurs="0"/>
                <xsd:element ref="ns2:TaxCatchAll" minOccurs="0"/>
                <xsd:element ref="ns2:TaxCatchAllLabel" minOccurs="0"/>
                <xsd:element ref="ns2:fb9d32e1f1b24068b86bc25aa271323a" minOccurs="0"/>
                <xsd:element ref="ns2:d05f9ddbbf90433f9defeae7b3463abc" minOccurs="0"/>
                <xsd:element ref="ns2:j588655bf2f648ad949e9e756f848d6a" minOccurs="0"/>
                <xsd:element ref="ns2:DocumentDate" minOccurs="0"/>
                <xsd:element ref="ns2:ReviewStatus" minOccurs="0"/>
                <xsd:element ref="ns2:Administrative_x0020_Record_x003f_" minOccurs="0"/>
                <xsd:element ref="ns2:Workflow_x0020_History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TaxKeywordTaxHTField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Description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dfaa3-aae8-4c03-b90c-7dd4a6526d0d" elementFormDefault="qualified">
    <xsd:import namespace="http://schemas.microsoft.com/office/2006/documentManagement/types"/>
    <xsd:import namespace="http://schemas.microsoft.com/office/infopath/2007/PartnerControls"/>
    <xsd:element name="g9caa3f1f2e244bc8e042fdb9640a251" ma:index="8" nillable="true" ma:taxonomy="true" ma:internalName="g9caa3f1f2e244bc8e042fdb9640a251" ma:taxonomyFieldName="DWQ_DocType" ma:displayName="DWQ Document Type" ma:readOnly="false" ma:default="" ma:fieldId="{09caa3f1-f2e2-44bc-8e04-2fdb9640a251}" ma:sspId="1cfdcae8-6a83-4c52-b891-75b08cbe23e4" ma:termSetId="b730bc7e-2760-4532-8173-fe985db52e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bde447f-9c6c-4421-af29-e30b317a6074}" ma:internalName="TaxCatchAll" ma:showField="CatchAllData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bde447f-9c6c-4421-af29-e30b317a6074}" ma:internalName="TaxCatchAllLabel" ma:readOnly="true" ma:showField="CatchAllDataLabel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b9d32e1f1b24068b86bc25aa271323a" ma:index="12" nillable="true" ma:taxonomy="true" ma:internalName="fb9d32e1f1b24068b86bc25aa271323a" ma:taxonomyFieldName="DWQ_Projects" ma:displayName="DWQ Project" ma:default="" ma:fieldId="{fb9d32e1-f1b2-4068-b86b-c25aa271323a}" ma:sspId="1cfdcae8-6a83-4c52-b891-75b08cbe23e4" ma:termSetId="97550505-106c-45d2-81ed-3301fe7128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5f9ddbbf90433f9defeae7b3463abc" ma:index="14" nillable="true" ma:taxonomy="true" ma:internalName="d05f9ddbbf90433f9defeae7b3463abc" ma:taxonomyFieldName="DWQ_Section" ma:displayName="DWQ Section" ma:default="" ma:fieldId="{d05f9ddb-bf90-433f-9def-eae7b3463abc}" ma:sspId="1cfdcae8-6a83-4c52-b891-75b08cbe23e4" ma:termSetId="0420c28a-4a7d-49f9-ad19-191bcc7d2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88655bf2f648ad949e9e756f848d6a" ma:index="16" nillable="true" ma:taxonomy="true" ma:internalName="j588655bf2f648ad949e9e756f848d6a" ma:taxonomyFieldName="DWQ_Unit" ma:displayName="DWQ Unit" ma:default="" ma:fieldId="{3588655b-f2f6-48ad-949e-9e756f848d6a}" ma:sspId="1cfdcae8-6a83-4c52-b891-75b08cbe23e4" ma:termSetId="89d9d087-de41-425b-a613-54cd9d9551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ate" ma:index="18" nillable="true" ma:displayName="Document Date" ma:format="DateOnly" ma:hidden="true" ma:internalName="DocumentDate" ma:readOnly="false">
      <xsd:simpleType>
        <xsd:restriction base="dms:DateTime"/>
      </xsd:simpleType>
    </xsd:element>
    <xsd:element name="ReviewStatus" ma:index="19" nillable="true" ma:displayName="Review Status" ma:format="Dropdown" ma:internalName="ReviewStatus" ma:readOnly="false">
      <xsd:simpleType>
        <xsd:union memberTypes="dms:Text">
          <xsd:simpleType>
            <xsd:restriction base="dms:Choice">
              <xsd:enumeration value="Assigned"/>
              <xsd:enumeration value="Review Needed"/>
            </xsd:restriction>
          </xsd:simpleType>
        </xsd:union>
      </xsd:simpleType>
    </xsd:element>
    <xsd:element name="Administrative_x0020_Record_x003f_" ma:index="20" nillable="true" ma:displayName="Administrative Record?" ma:default="0" ma:description="Administrative Record?" ma:internalName="Administrative_x0020_Record_x003F_">
      <xsd:simpleType>
        <xsd:restriction base="dms:Boolean"/>
      </xsd:simpleType>
    </xsd:element>
    <xsd:element name="Workflow_x0020_History" ma:index="21" nillable="true" ma:displayName="Workflow History" ma:internalName="Workflow_x0020_History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1cfdcae8-6a83-4c52-b891-75b08cbe23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de2a-a30c-4bf7-be42-f1db506d7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Description1" ma:index="37" nillable="true" ma:displayName="Description1" ma:format="Dropdown" ma:internalName="Description1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51dfaa3-aae8-4c03-b90c-7dd4a6526d0d">
      <Terms xmlns="http://schemas.microsoft.com/office/infopath/2007/PartnerControls"/>
    </TaxKeywordTaxHTField>
    <j588655bf2f648ad949e9e756f848d6a xmlns="851dfaa3-aae8-4c03-b90c-7dd4a6526d0d">
      <Terms xmlns="http://schemas.microsoft.com/office/infopath/2007/PartnerControls"/>
    </j588655bf2f648ad949e9e756f848d6a>
    <DocumentDate xmlns="851dfaa3-aae8-4c03-b90c-7dd4a6526d0d" xsi:nil="true"/>
    <fb9d32e1f1b24068b86bc25aa271323a xmlns="851dfaa3-aae8-4c03-b90c-7dd4a6526d0d">
      <Terms xmlns="http://schemas.microsoft.com/office/infopath/2007/PartnerControls"/>
    </fb9d32e1f1b24068b86bc25aa271323a>
    <Administrative_x0020_Record_x003f_ xmlns="851dfaa3-aae8-4c03-b90c-7dd4a6526d0d">false</Administrative_x0020_Record_x003f_>
    <d05f9ddbbf90433f9defeae7b3463abc xmlns="851dfaa3-aae8-4c03-b90c-7dd4a6526d0d">
      <Terms xmlns="http://schemas.microsoft.com/office/infopath/2007/PartnerControls"/>
    </d05f9ddbbf90433f9defeae7b3463abc>
    <ReviewStatus xmlns="851dfaa3-aae8-4c03-b90c-7dd4a6526d0d" xsi:nil="true"/>
    <Description1 xmlns="f494de2a-a30c-4bf7-be42-f1db506d7d08" xsi:nil="true"/>
    <g9caa3f1f2e244bc8e042fdb9640a251 xmlns="851dfaa3-aae8-4c03-b90c-7dd4a6526d0d">
      <Terms xmlns="http://schemas.microsoft.com/office/infopath/2007/PartnerControls"/>
    </g9caa3f1f2e244bc8e042fdb9640a251>
    <Workflow_x0020_History xmlns="851dfaa3-aae8-4c03-b90c-7dd4a6526d0d" xsi:nil="true"/>
    <TaxCatchAll xmlns="851dfaa3-aae8-4c03-b90c-7dd4a6526d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6112F0-1E1E-4A0C-A95C-DE543D5E1D1A}">
  <ds:schemaRefs>
    <ds:schemaRef ds:uri="851dfaa3-aae8-4c03-b90c-7dd4a6526d0d"/>
    <ds:schemaRef ds:uri="f494de2a-a30c-4bf7-be42-f1db506d7d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EFB599-24A6-4D74-9DA5-EE5076107909}">
  <ds:schemaRefs>
    <ds:schemaRef ds:uri="http://purl.org/dc/elements/1.1/"/>
    <ds:schemaRef ds:uri="http://www.w3.org/XML/1998/namespace"/>
    <ds:schemaRef ds:uri="http://purl.org/dc/dcmitype/"/>
    <ds:schemaRef ds:uri="f494de2a-a30c-4bf7-be42-f1db506d7d08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51dfaa3-aae8-4c03-b90c-7dd4a6526d0d"/>
  </ds:schemaRefs>
</ds:datastoreItem>
</file>

<file path=customXml/itemProps3.xml><?xml version="1.0" encoding="utf-8"?>
<ds:datastoreItem xmlns:ds="http://schemas.openxmlformats.org/officeDocument/2006/customXml" ds:itemID="{04F95D31-F4BD-47F2-931D-49836BD46D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1000</Words>
  <Application>Microsoft Office PowerPoint</Application>
  <PresentationFormat>Widescreen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Segoe UI</vt:lpstr>
      <vt:lpstr>Office Theme</vt:lpstr>
      <vt:lpstr>Characterizing PFAS in California’s Drinking Water, Groundwater, and Wastewater </vt:lpstr>
      <vt:lpstr>Perspective on the PFAS Class</vt:lpstr>
      <vt:lpstr>Occurrence of PFAS at Industries is Being Gathered State-Wide </vt:lpstr>
      <vt:lpstr>Over 50% of the Industrial Sources in Wastewater are Potential Sources of PFAS </vt:lpstr>
      <vt:lpstr>State-wide Industry Investigative Orders has provided vital information but there are gaps</vt:lpstr>
      <vt:lpstr>PowerPoint Presentation</vt:lpstr>
      <vt:lpstr>PFAS is in  Wastewater</vt:lpstr>
      <vt:lpstr>PFAS is in Groundwater at POTWs</vt:lpstr>
      <vt:lpstr>PFAS is in Groundwater - Statewide </vt:lpstr>
      <vt:lpstr>Drinking Water Supply Wells - PFOA/PFOS Notification Level /Response Level Exceedances </vt:lpstr>
      <vt:lpstr>PowerPoint Presentation</vt:lpstr>
      <vt:lpstr>PowerPoint Presentation</vt:lpstr>
      <vt:lpstr>Method 537.1 Cumulative PFAS provides a broader understanding of Occurrence in Drinking Water </vt:lpstr>
      <vt:lpstr>PowerPoint Presentation</vt:lpstr>
      <vt:lpstr>More to come…</vt:lpstr>
      <vt:lpstr>PowerPoint Presentation</vt:lpstr>
      <vt:lpstr>More information available at…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PFAS in California’s Drinking Water and Groundwater</dc:title>
  <dc:creator>Wendy</dc:creator>
  <cp:keywords/>
  <cp:lastModifiedBy>Linck, Wendy@Waterboards</cp:lastModifiedBy>
  <cp:revision>6</cp:revision>
  <dcterms:created xsi:type="dcterms:W3CDTF">2022-02-04T15:51:55Z</dcterms:created>
  <dcterms:modified xsi:type="dcterms:W3CDTF">2022-04-26T17:48:44Z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0x010100F57B56A979CD314583F71FB183DEA39601004E637932524FCC4BB23B53EA2DD30811</vt:lpwstr>
  </property>
  <property fmtid="{D5CDD505-2E9C-101B-9397-08002B2CF9AE}" pid="3" name="TaxKeyword">
    <vt:lpwstr/>
  </property>
  <property fmtid="{D5CDD505-2E9C-101B-9397-08002B2CF9AE}" pid="4" name="Approval Level">
    <vt:lpwstr/>
  </property>
  <property fmtid="{D5CDD505-2E9C-101B-9397-08002B2CF9AE}" pid="5" name="DWQ_DocType">
    <vt:lpwstr/>
  </property>
  <property fmtid="{D5CDD505-2E9C-101B-9397-08002B2CF9AE}" pid="6" name="DWQ_Section">
    <vt:lpwstr/>
  </property>
  <property fmtid="{D5CDD505-2E9C-101B-9397-08002B2CF9AE}" pid="7" name="DWQ_Unit">
    <vt:lpwstr/>
  </property>
  <property fmtid="{D5CDD505-2E9C-101B-9397-08002B2CF9AE}" pid="8" name="DWQ_Projects">
    <vt:lpwstr/>
  </property>
</Properties>
</file>